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260" r:id="rId3"/>
    <p:sldId id="259" r:id="rId4"/>
  </p:sldIdLst>
  <p:sldSz cx="9972675" cy="14401800"/>
  <p:notesSz cx="6807200" cy="9939338"/>
  <p:defaultTextStyle>
    <a:defPPr>
      <a:defRPr lang="ja-JP"/>
    </a:defPPr>
    <a:lvl1pPr algn="l" rtl="0" fontAlgn="base">
      <a:spcBef>
        <a:spcPct val="0"/>
      </a:spcBef>
      <a:spcAft>
        <a:spcPct val="0"/>
      </a:spcAft>
      <a:defRPr kumimoji="1" sz="25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5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5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5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500" kern="1200">
        <a:solidFill>
          <a:schemeClr val="tx1"/>
        </a:solidFill>
        <a:latin typeface="Arial" charset="0"/>
        <a:ea typeface="ＭＳ Ｐゴシック" pitchFamily="50" charset="-128"/>
        <a:cs typeface="+mn-cs"/>
      </a:defRPr>
    </a:lvl5pPr>
    <a:lvl6pPr marL="2286000" algn="l" defTabSz="914400" rtl="0" eaLnBrk="1" latinLnBrk="0" hangingPunct="1">
      <a:defRPr kumimoji="1" sz="2500" kern="1200">
        <a:solidFill>
          <a:schemeClr val="tx1"/>
        </a:solidFill>
        <a:latin typeface="Arial" charset="0"/>
        <a:ea typeface="ＭＳ Ｐゴシック" pitchFamily="50" charset="-128"/>
        <a:cs typeface="+mn-cs"/>
      </a:defRPr>
    </a:lvl6pPr>
    <a:lvl7pPr marL="2743200" algn="l" defTabSz="914400" rtl="0" eaLnBrk="1" latinLnBrk="0" hangingPunct="1">
      <a:defRPr kumimoji="1" sz="2500" kern="1200">
        <a:solidFill>
          <a:schemeClr val="tx1"/>
        </a:solidFill>
        <a:latin typeface="Arial" charset="0"/>
        <a:ea typeface="ＭＳ Ｐゴシック" pitchFamily="50" charset="-128"/>
        <a:cs typeface="+mn-cs"/>
      </a:defRPr>
    </a:lvl7pPr>
    <a:lvl8pPr marL="3200400" algn="l" defTabSz="914400" rtl="0" eaLnBrk="1" latinLnBrk="0" hangingPunct="1">
      <a:defRPr kumimoji="1" sz="2500" kern="1200">
        <a:solidFill>
          <a:schemeClr val="tx1"/>
        </a:solidFill>
        <a:latin typeface="Arial" charset="0"/>
        <a:ea typeface="ＭＳ Ｐゴシック" pitchFamily="50" charset="-128"/>
        <a:cs typeface="+mn-cs"/>
      </a:defRPr>
    </a:lvl8pPr>
    <a:lvl9pPr marL="3657600" algn="l" defTabSz="914400" rtl="0" eaLnBrk="1" latinLnBrk="0" hangingPunct="1">
      <a:defRPr kumimoji="1" sz="25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4536">
          <p15:clr>
            <a:srgbClr val="A4A3A4"/>
          </p15:clr>
        </p15:guide>
        <p15:guide id="2" pos="31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6" autoAdjust="0"/>
    <p:restoredTop sz="91151" autoAdjust="0"/>
  </p:normalViewPr>
  <p:slideViewPr>
    <p:cSldViewPr>
      <p:cViewPr>
        <p:scale>
          <a:sx n="84" d="100"/>
          <a:sy n="84" d="100"/>
        </p:scale>
        <p:origin x="564" y="60"/>
      </p:cViewPr>
      <p:guideLst>
        <p:guide orient="horz" pos="4536"/>
        <p:guide pos="3141"/>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0699" cy="497795"/>
          </a:xfrm>
          <a:prstGeom prst="rect">
            <a:avLst/>
          </a:prstGeom>
          <a:noFill/>
          <a:ln>
            <a:noFill/>
          </a:ln>
        </p:spPr>
        <p:txBody>
          <a:bodyPr vert="horz" wrap="square" lIns="63353" tIns="31677" rIns="63353" bIns="31677" numCol="1" anchor="t" anchorCtr="0" compatLnSpc="1">
            <a:prstTxWarp prst="textNoShape">
              <a:avLst/>
            </a:prstTxWarp>
          </a:bodyPr>
          <a:lstStyle>
            <a:lvl1pPr>
              <a:defRPr sz="800">
                <a:latin typeface="Arial" pitchFamily="-112" charset="0"/>
                <a:ea typeface="ＭＳ Ｐゴシック" pitchFamily="50" charset="-128"/>
                <a:cs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55406" y="0"/>
            <a:ext cx="2950699" cy="497795"/>
          </a:xfrm>
          <a:prstGeom prst="rect">
            <a:avLst/>
          </a:prstGeom>
          <a:noFill/>
          <a:ln>
            <a:noFill/>
          </a:ln>
        </p:spPr>
        <p:txBody>
          <a:bodyPr vert="horz" wrap="square" lIns="63353" tIns="31677" rIns="63353" bIns="31677" numCol="1" anchor="t" anchorCtr="0" compatLnSpc="1">
            <a:prstTxWarp prst="textNoShape">
              <a:avLst/>
            </a:prstTxWarp>
          </a:bodyPr>
          <a:lstStyle>
            <a:lvl1pPr algn="r">
              <a:defRPr sz="800">
                <a:latin typeface="Arial" pitchFamily="-112" charset="0"/>
                <a:ea typeface="ＭＳ Ｐゴシック" pitchFamily="50" charset="-128"/>
                <a:cs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114550" y="744538"/>
            <a:ext cx="2581275" cy="37290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2363" y="4720772"/>
            <a:ext cx="5444664" cy="4473529"/>
          </a:xfrm>
          <a:prstGeom prst="rect">
            <a:avLst/>
          </a:prstGeom>
          <a:noFill/>
          <a:ln>
            <a:noFill/>
          </a:ln>
        </p:spPr>
        <p:txBody>
          <a:bodyPr vert="horz" wrap="square" lIns="63353" tIns="31677" rIns="63353" bIns="31677"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p>
        </p:txBody>
      </p:sp>
      <p:sp>
        <p:nvSpPr>
          <p:cNvPr id="5126" name="Rectangle 6"/>
          <p:cNvSpPr>
            <a:spLocks noGrp="1" noChangeArrowheads="1"/>
          </p:cNvSpPr>
          <p:nvPr>
            <p:ph type="ftr" sz="quarter" idx="4"/>
          </p:nvPr>
        </p:nvSpPr>
        <p:spPr bwMode="auto">
          <a:xfrm>
            <a:off x="0" y="9440440"/>
            <a:ext cx="2950699" cy="497794"/>
          </a:xfrm>
          <a:prstGeom prst="rect">
            <a:avLst/>
          </a:prstGeom>
          <a:noFill/>
          <a:ln>
            <a:noFill/>
          </a:ln>
        </p:spPr>
        <p:txBody>
          <a:bodyPr vert="horz" wrap="square" lIns="63353" tIns="31677" rIns="63353" bIns="31677" numCol="1" anchor="b" anchorCtr="0" compatLnSpc="1">
            <a:prstTxWarp prst="textNoShape">
              <a:avLst/>
            </a:prstTxWarp>
          </a:bodyPr>
          <a:lstStyle>
            <a:lvl1pPr>
              <a:defRPr sz="800">
                <a:latin typeface="Arial" pitchFamily="-112" charset="0"/>
                <a:ea typeface="ＭＳ Ｐゴシック" pitchFamily="50" charset="-128"/>
                <a:cs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5406" y="9440440"/>
            <a:ext cx="2950699" cy="497794"/>
          </a:xfrm>
          <a:prstGeom prst="rect">
            <a:avLst/>
          </a:prstGeom>
          <a:noFill/>
          <a:ln>
            <a:noFill/>
          </a:ln>
        </p:spPr>
        <p:txBody>
          <a:bodyPr vert="horz" wrap="square" lIns="63353" tIns="31677" rIns="63353" bIns="31677" numCol="1" anchor="b" anchorCtr="0" compatLnSpc="1">
            <a:prstTxWarp prst="textNoShape">
              <a:avLst/>
            </a:prstTxWarp>
          </a:bodyPr>
          <a:lstStyle>
            <a:lvl1pPr algn="r">
              <a:defRPr sz="800">
                <a:latin typeface="Arial" charset="0"/>
                <a:ea typeface="ＭＳ Ｐゴシック" pitchFamily="50" charset="-128"/>
              </a:defRPr>
            </a:lvl1pPr>
          </a:lstStyle>
          <a:p>
            <a:pPr>
              <a:defRPr/>
            </a:pPr>
            <a:fld id="{CB7E5137-1027-446E-8FBA-204795A8311F}" type="slidenum">
              <a:rPr lang="en-US" altLang="ja-JP"/>
              <a:pPr>
                <a:defRPr/>
              </a:pPr>
              <a:t>‹#›</a:t>
            </a:fld>
            <a:endParaRPr lang="en-US" altLang="ja-JP"/>
          </a:p>
        </p:txBody>
      </p:sp>
    </p:spTree>
    <p:extLst>
      <p:ext uri="{BB962C8B-B14F-4D97-AF65-F5344CB8AC3E}">
        <p14:creationId xmlns:p14="http://schemas.microsoft.com/office/powerpoint/2010/main" val="3239886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1pPr>
    <a:lvl2pPr marL="4572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2pPr>
    <a:lvl3pPr marL="9144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3pPr>
    <a:lvl4pPr marL="13716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4pPr>
    <a:lvl5pPr marL="1828800" algn="l" rtl="0" eaLnBrk="0" fontAlgn="base" hangingPunct="0">
      <a:spcBef>
        <a:spcPct val="30000"/>
      </a:spcBef>
      <a:spcAft>
        <a:spcPct val="0"/>
      </a:spcAft>
      <a:defRPr kumimoji="1" sz="1200" kern="1200">
        <a:solidFill>
          <a:schemeClr val="tx1"/>
        </a:solidFill>
        <a:latin typeface="Arial" pitchFamily="-112" charset="0"/>
        <a:ea typeface="ＭＳ Ｐ明朝" pitchFamily="18" charset="-128"/>
        <a:cs typeface="ＭＳ Ｐ明朝" pitchFamily="18"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9F366490-BA48-4A87-99C6-DCFABC504E34}" type="slidenum">
              <a:rPr lang="en-US" altLang="ja-JP" smtClean="0"/>
              <a:pPr/>
              <a:t>1</a:t>
            </a:fld>
            <a:endParaRPr lang="en-US" altLang="ja-JP"/>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en-US">
              <a:latin typeface="Arial" charset="0"/>
            </a:endParaRPr>
          </a:p>
        </p:txBody>
      </p:sp>
    </p:spTree>
    <p:extLst>
      <p:ext uri="{BB962C8B-B14F-4D97-AF65-F5344CB8AC3E}">
        <p14:creationId xmlns:p14="http://schemas.microsoft.com/office/powerpoint/2010/main" val="391641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9FA4A-934C-4A97-5C2D-E92343E1B734}"/>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7A6BDF37-763A-CD8F-8755-EF15AA9E7501}"/>
              </a:ext>
            </a:extLst>
          </p:cNvPr>
          <p:cNvSpPr>
            <a:spLocks noGrp="1" noChangeArrowheads="1"/>
          </p:cNvSpPr>
          <p:nvPr>
            <p:ph type="sldNum" sz="quarter" idx="5"/>
          </p:nvPr>
        </p:nvSpPr>
        <p:spPr>
          <a:noFill/>
          <a:ln>
            <a:miter lim="800000"/>
            <a:headEnd/>
            <a:tailEnd/>
          </a:ln>
        </p:spPr>
        <p:txBody>
          <a:bodyPr/>
          <a:lstStyle/>
          <a:p>
            <a:fld id="{9F366490-BA48-4A87-99C6-DCFABC504E34}" type="slidenum">
              <a:rPr lang="en-US" altLang="ja-JP" smtClean="0"/>
              <a:pPr/>
              <a:t>2</a:t>
            </a:fld>
            <a:endParaRPr lang="en-US" altLang="ja-JP"/>
          </a:p>
        </p:txBody>
      </p:sp>
      <p:sp>
        <p:nvSpPr>
          <p:cNvPr id="4099" name="Rectangle 2">
            <a:extLst>
              <a:ext uri="{FF2B5EF4-FFF2-40B4-BE49-F238E27FC236}">
                <a16:creationId xmlns:a16="http://schemas.microsoft.com/office/drawing/2014/main" id="{CD2A0BB5-1C53-2AE3-0D5D-F5C262A2ECAC}"/>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BD5E065-B654-F216-93CB-4B9B50BB0CBC}"/>
              </a:ext>
            </a:extLst>
          </p:cNvPr>
          <p:cNvSpPr>
            <a:spLocks noGrp="1" noChangeArrowheads="1"/>
          </p:cNvSpPr>
          <p:nvPr>
            <p:ph type="body" idx="1"/>
          </p:nvPr>
        </p:nvSpPr>
        <p:spPr>
          <a:noFill/>
        </p:spPr>
        <p:txBody>
          <a:bodyPr/>
          <a:lstStyle/>
          <a:p>
            <a:pPr eaLnBrk="1" hangingPunct="1"/>
            <a:endParaRPr lang="ja-JP" altLang="en-US">
              <a:latin typeface="Arial" charset="0"/>
            </a:endParaRPr>
          </a:p>
        </p:txBody>
      </p:sp>
    </p:spTree>
    <p:extLst>
      <p:ext uri="{BB962C8B-B14F-4D97-AF65-F5344CB8AC3E}">
        <p14:creationId xmlns:p14="http://schemas.microsoft.com/office/powerpoint/2010/main" val="187580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8D0B-BFA7-E5D3-F12D-6FF163C25150}"/>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BAFDD76E-F431-2C4D-4F06-093AB50CF7A1}"/>
              </a:ext>
            </a:extLst>
          </p:cNvPr>
          <p:cNvSpPr>
            <a:spLocks noGrp="1" noChangeArrowheads="1"/>
          </p:cNvSpPr>
          <p:nvPr>
            <p:ph type="sldNum" sz="quarter" idx="5"/>
          </p:nvPr>
        </p:nvSpPr>
        <p:spPr>
          <a:noFill/>
          <a:ln>
            <a:miter lim="800000"/>
            <a:headEnd/>
            <a:tailEnd/>
          </a:ln>
        </p:spPr>
        <p:txBody>
          <a:bodyPr/>
          <a:lstStyle/>
          <a:p>
            <a:fld id="{9F366490-BA48-4A87-99C6-DCFABC504E34}" type="slidenum">
              <a:rPr lang="en-US" altLang="ja-JP" smtClean="0"/>
              <a:pPr/>
              <a:t>3</a:t>
            </a:fld>
            <a:endParaRPr lang="en-US" altLang="ja-JP"/>
          </a:p>
        </p:txBody>
      </p:sp>
      <p:sp>
        <p:nvSpPr>
          <p:cNvPr id="4099" name="Rectangle 2">
            <a:extLst>
              <a:ext uri="{FF2B5EF4-FFF2-40B4-BE49-F238E27FC236}">
                <a16:creationId xmlns:a16="http://schemas.microsoft.com/office/drawing/2014/main" id="{C37BA909-3A08-1AF4-F0BB-342AAA50773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36318F16-6465-6D50-3CE3-B5D0C7309E5C}"/>
              </a:ext>
            </a:extLst>
          </p:cNvPr>
          <p:cNvSpPr>
            <a:spLocks noGrp="1" noChangeArrowheads="1"/>
          </p:cNvSpPr>
          <p:nvPr>
            <p:ph type="body" idx="1"/>
          </p:nvPr>
        </p:nvSpPr>
        <p:spPr>
          <a:noFill/>
        </p:spPr>
        <p:txBody>
          <a:bodyPr/>
          <a:lstStyle/>
          <a:p>
            <a:pPr eaLnBrk="1" hangingPunct="1"/>
            <a:endParaRPr lang="ja-JP" altLang="en-US">
              <a:latin typeface="Arial" charset="0"/>
            </a:endParaRPr>
          </a:p>
        </p:txBody>
      </p:sp>
    </p:spTree>
    <p:extLst>
      <p:ext uri="{BB962C8B-B14F-4D97-AF65-F5344CB8AC3E}">
        <p14:creationId xmlns:p14="http://schemas.microsoft.com/office/powerpoint/2010/main" val="101819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7713" y="4473575"/>
            <a:ext cx="8477250" cy="3087688"/>
          </a:xfrm>
        </p:spPr>
        <p:txBody>
          <a:bodyPr/>
          <a:lstStyle/>
          <a:p>
            <a:r>
              <a:rPr lang="ja-JP" altLang="en-US"/>
              <a:t>マスタ タイトルの書式設定</a:t>
            </a:r>
          </a:p>
        </p:txBody>
      </p:sp>
      <p:sp>
        <p:nvSpPr>
          <p:cNvPr id="3" name="サブタイトル 2"/>
          <p:cNvSpPr>
            <a:spLocks noGrp="1"/>
          </p:cNvSpPr>
          <p:nvPr>
            <p:ph type="subTitle" idx="1"/>
          </p:nvPr>
        </p:nvSpPr>
        <p:spPr>
          <a:xfrm>
            <a:off x="1495425" y="8161338"/>
            <a:ext cx="6981825" cy="36798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0DD7B58-DC52-477C-A989-D91EF42F955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BCE2EC0-679B-4BC0-8A50-8F310059A1E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1063" y="576263"/>
            <a:ext cx="2243137" cy="122872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8475" y="576263"/>
            <a:ext cx="6580188" cy="122872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01C7586-B364-47B1-A758-D82C2D9F7A4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A00486-20A3-4C52-9CBD-3FC3D5C17A7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7400" y="9255125"/>
            <a:ext cx="8477250" cy="2859088"/>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7400" y="6103938"/>
            <a:ext cx="8477250" cy="3151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217422-3FDA-434C-B6DB-134F4344221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8475" y="3360738"/>
            <a:ext cx="4411663" cy="950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62538" y="3360738"/>
            <a:ext cx="4411662" cy="950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3E46CB2-267D-4BD0-89F0-5A8120192C51}"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8475" y="3224213"/>
            <a:ext cx="4406900" cy="1343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8475" y="4567238"/>
            <a:ext cx="4406900" cy="8297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65713" y="3224213"/>
            <a:ext cx="4408487" cy="1343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65713" y="4567238"/>
            <a:ext cx="4408487" cy="8297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7D03FC5-D52A-4F33-9F49-B953080EB140}"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F2B2F59-2D24-4870-AFFE-061BAFB095E0}"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950DBEF-1037-4B46-9D72-E0B1D6114EB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8475" y="573088"/>
            <a:ext cx="3281363" cy="2439987"/>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98900" y="573088"/>
            <a:ext cx="5575300" cy="12292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8475" y="3013075"/>
            <a:ext cx="3281363" cy="9852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FC2DD8-ED1B-4262-A2B5-666B84ADEE0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54213" y="10080625"/>
            <a:ext cx="5984875" cy="1190625"/>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54213" y="1287463"/>
            <a:ext cx="5984875" cy="86407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54213" y="11271250"/>
            <a:ext cx="5984875" cy="1690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EF0470-A615-4991-8941-7C760B0B62CC}"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8475" y="576263"/>
            <a:ext cx="8975725" cy="240030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498475" y="3360738"/>
            <a:ext cx="8975725" cy="9502775"/>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498475" y="13114338"/>
            <a:ext cx="2327275" cy="1000125"/>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defRPr sz="20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406775" y="13114338"/>
            <a:ext cx="3159125" cy="1000125"/>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ctr">
              <a:defRPr sz="20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146925" y="13114338"/>
            <a:ext cx="2327275" cy="1000125"/>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r">
              <a:defRPr sz="2000">
                <a:latin typeface="Arial" charset="0"/>
                <a:ea typeface="ＭＳ Ｐゴシック" pitchFamily="50" charset="-128"/>
              </a:defRPr>
            </a:lvl1pPr>
          </a:lstStyle>
          <a:p>
            <a:pPr>
              <a:defRPr/>
            </a:pPr>
            <a:fld id="{EF397A91-2130-45C6-A207-7B70CEC4133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525" rtl="0" eaLnBrk="0" fontAlgn="base" hangingPunct="0">
        <a:spcBef>
          <a:spcPct val="0"/>
        </a:spcBef>
        <a:spcAft>
          <a:spcPct val="0"/>
        </a:spcAft>
        <a:defRPr kumimoji="1" sz="6200">
          <a:solidFill>
            <a:schemeClr val="tx2"/>
          </a:solidFill>
          <a:latin typeface="+mj-lt"/>
          <a:ea typeface="+mj-ea"/>
          <a:cs typeface="+mj-cs"/>
        </a:defRPr>
      </a:lvl1pPr>
      <a:lvl2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2pPr>
      <a:lvl3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3pPr>
      <a:lvl4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4pPr>
      <a:lvl5pPr algn="ctr" defTabSz="1279525" rtl="0" eaLnBrk="0" fontAlgn="base" hangingPunct="0">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5pPr>
      <a:lvl6pPr marL="4572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6pPr>
      <a:lvl7pPr marL="9144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7pPr>
      <a:lvl8pPr marL="13716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8pPr>
      <a:lvl9pPr marL="1828800" algn="ctr" defTabSz="1279525" rtl="0" fontAlgn="base">
        <a:spcBef>
          <a:spcPct val="0"/>
        </a:spcBef>
        <a:spcAft>
          <a:spcPct val="0"/>
        </a:spcAft>
        <a:defRPr kumimoji="1" sz="6200">
          <a:solidFill>
            <a:schemeClr val="tx2"/>
          </a:solidFill>
          <a:latin typeface="Arial" pitchFamily="-112" charset="0"/>
          <a:ea typeface="ＭＳ Ｐゴシック" pitchFamily="50" charset="-128"/>
          <a:cs typeface="ＭＳ Ｐゴシック" pitchFamily="50" charset="-128"/>
        </a:defRPr>
      </a:lvl9pPr>
    </p:titleStyle>
    <p:bodyStyle>
      <a:lvl1pPr marL="479425" indent="-479425" algn="l" defTabSz="1279525" rtl="0" eaLnBrk="0" fontAlgn="base" hangingPunct="0">
        <a:spcBef>
          <a:spcPct val="20000"/>
        </a:spcBef>
        <a:spcAft>
          <a:spcPct val="0"/>
        </a:spcAft>
        <a:buChar char="•"/>
        <a:defRPr kumimoji="1"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har char="–"/>
        <a:defRPr kumimoji="1" sz="3900">
          <a:solidFill>
            <a:schemeClr val="tx1"/>
          </a:solidFill>
          <a:latin typeface="+mn-lt"/>
          <a:ea typeface="+mn-ea"/>
          <a:cs typeface="+mn-cs"/>
        </a:defRPr>
      </a:lvl2pPr>
      <a:lvl3pPr marL="1600200" indent="-320675" algn="l" defTabSz="1279525" rtl="0" eaLnBrk="0" fontAlgn="base" hangingPunct="0">
        <a:spcBef>
          <a:spcPct val="20000"/>
        </a:spcBef>
        <a:spcAft>
          <a:spcPct val="0"/>
        </a:spcAft>
        <a:buChar char="•"/>
        <a:defRPr kumimoji="1" sz="3400">
          <a:solidFill>
            <a:schemeClr val="tx1"/>
          </a:solidFill>
          <a:latin typeface="+mn-lt"/>
          <a:ea typeface="+mn-ea"/>
          <a:cs typeface="+mn-cs"/>
        </a:defRPr>
      </a:lvl3pPr>
      <a:lvl4pPr marL="2239963" indent="-319088" algn="l" defTabSz="1279525" rtl="0" eaLnBrk="0" fontAlgn="base" hangingPunct="0">
        <a:spcBef>
          <a:spcPct val="20000"/>
        </a:spcBef>
        <a:spcAft>
          <a:spcPct val="0"/>
        </a:spcAft>
        <a:buChar char="–"/>
        <a:defRPr kumimoji="1" sz="2800">
          <a:solidFill>
            <a:schemeClr val="tx1"/>
          </a:solidFill>
          <a:latin typeface="+mn-lt"/>
          <a:ea typeface="+mn-ea"/>
          <a:cs typeface="+mn-cs"/>
        </a:defRPr>
      </a:lvl4pPr>
      <a:lvl5pPr marL="2879725" indent="-319088" algn="l" defTabSz="1279525" rtl="0" eaLnBrk="0" fontAlgn="base" hangingPunct="0">
        <a:spcBef>
          <a:spcPct val="20000"/>
        </a:spcBef>
        <a:spcAft>
          <a:spcPct val="0"/>
        </a:spcAft>
        <a:buChar char="»"/>
        <a:defRPr kumimoji="1" sz="2800">
          <a:solidFill>
            <a:schemeClr val="tx1"/>
          </a:solidFill>
          <a:latin typeface="+mn-lt"/>
          <a:ea typeface="+mn-ea"/>
          <a:cs typeface="+mn-cs"/>
        </a:defRPr>
      </a:lvl5pPr>
      <a:lvl6pPr marL="3336925" indent="-319088" algn="l" defTabSz="1279525" rtl="0" fontAlgn="base">
        <a:spcBef>
          <a:spcPct val="20000"/>
        </a:spcBef>
        <a:spcAft>
          <a:spcPct val="0"/>
        </a:spcAft>
        <a:buChar char="»"/>
        <a:defRPr kumimoji="1" sz="2800">
          <a:solidFill>
            <a:schemeClr val="tx1"/>
          </a:solidFill>
          <a:latin typeface="+mn-lt"/>
          <a:ea typeface="+mn-ea"/>
          <a:cs typeface="+mn-cs"/>
        </a:defRPr>
      </a:lvl6pPr>
      <a:lvl7pPr marL="3794125" indent="-319088" algn="l" defTabSz="1279525" rtl="0" fontAlgn="base">
        <a:spcBef>
          <a:spcPct val="20000"/>
        </a:spcBef>
        <a:spcAft>
          <a:spcPct val="0"/>
        </a:spcAft>
        <a:buChar char="»"/>
        <a:defRPr kumimoji="1" sz="2800">
          <a:solidFill>
            <a:schemeClr val="tx1"/>
          </a:solidFill>
          <a:latin typeface="+mn-lt"/>
          <a:ea typeface="+mn-ea"/>
          <a:cs typeface="+mn-cs"/>
        </a:defRPr>
      </a:lvl7pPr>
      <a:lvl8pPr marL="4251325" indent="-319088" algn="l" defTabSz="1279525" rtl="0" fontAlgn="base">
        <a:spcBef>
          <a:spcPct val="20000"/>
        </a:spcBef>
        <a:spcAft>
          <a:spcPct val="0"/>
        </a:spcAft>
        <a:buChar char="»"/>
        <a:defRPr kumimoji="1" sz="2800">
          <a:solidFill>
            <a:schemeClr val="tx1"/>
          </a:solidFill>
          <a:latin typeface="+mn-lt"/>
          <a:ea typeface="+mn-ea"/>
          <a:cs typeface="+mn-cs"/>
        </a:defRPr>
      </a:lvl8pPr>
      <a:lvl9pPr marL="4708525" indent="-319088" algn="l" defTabSz="1279525" rtl="0" fontAlgn="base">
        <a:spcBef>
          <a:spcPct val="20000"/>
        </a:spcBef>
        <a:spcAft>
          <a:spcPct val="0"/>
        </a:spcAft>
        <a:buChar char="»"/>
        <a:defRPr kumimoji="1" sz="28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39465" y="59608"/>
            <a:ext cx="5429696" cy="630237"/>
          </a:xfrm>
          <a:noFill/>
          <a:ln>
            <a:noFill/>
          </a:ln>
        </p:spPr>
        <p:txBody>
          <a:bodyPr/>
          <a:lstStyle/>
          <a:p>
            <a:pPr eaLnBrk="1" hangingPunct="1"/>
            <a:r>
              <a:rPr lang="ja-JP" altLang="en-US" sz="2800" dirty="0">
                <a:solidFill>
                  <a:schemeClr val="tx1"/>
                </a:solidFill>
                <a:latin typeface="MS UI Gothic" panose="020B0600070205080204" pitchFamily="50" charset="-128"/>
                <a:ea typeface="MS UI Gothic" panose="020B0600070205080204" pitchFamily="50" charset="-128"/>
              </a:rPr>
              <a:t>　</a:t>
            </a:r>
            <a:r>
              <a:rPr lang="ja-JP" altLang="en-US" sz="2800">
                <a:solidFill>
                  <a:schemeClr val="tx1"/>
                </a:solidFill>
                <a:latin typeface="MS UI Gothic" panose="020B0600070205080204" pitchFamily="50" charset="-128"/>
                <a:ea typeface="MS UI Gothic" panose="020B0600070205080204" pitchFamily="50" charset="-128"/>
              </a:rPr>
              <a:t>テックガレージプロジェクト応募様式</a:t>
            </a:r>
            <a:endParaRPr lang="ja-JP" altLang="en-US" sz="2800" dirty="0">
              <a:solidFill>
                <a:schemeClr val="tx1"/>
              </a:solidFill>
              <a:latin typeface="MS UI Gothic" panose="020B0600070205080204" pitchFamily="50" charset="-128"/>
              <a:ea typeface="MS UI Gothic" panose="020B0600070205080204" pitchFamily="50" charset="-128"/>
            </a:endParaRPr>
          </a:p>
        </p:txBody>
      </p:sp>
      <p:sp>
        <p:nvSpPr>
          <p:cNvPr id="2052" name="Text Box 5"/>
          <p:cNvSpPr txBox="1">
            <a:spLocks noChangeArrowheads="1"/>
          </p:cNvSpPr>
          <p:nvPr/>
        </p:nvSpPr>
        <p:spPr bwMode="auto">
          <a:xfrm>
            <a:off x="103172" y="2453340"/>
            <a:ext cx="9752059" cy="1539422"/>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cxnSp>
        <p:nvCxnSpPr>
          <p:cNvPr id="9" name="直線コネクタ 8"/>
          <p:cNvCxnSpPr/>
          <p:nvPr/>
        </p:nvCxnSpPr>
        <p:spPr bwMode="auto">
          <a:xfrm flipV="1">
            <a:off x="192462" y="3152620"/>
            <a:ext cx="9421547" cy="201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4"/>
          <p:cNvSpPr txBox="1">
            <a:spLocks noChangeArrowheads="1"/>
          </p:cNvSpPr>
          <p:nvPr/>
        </p:nvSpPr>
        <p:spPr bwMode="auto">
          <a:xfrm>
            <a:off x="93365" y="323565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アイデアの概要・</a:t>
            </a:r>
            <a:r>
              <a:rPr lang="ja-JP" altLang="en-US" sz="1200" b="1">
                <a:latin typeface="MS UI Gothic" panose="020B0600070205080204" pitchFamily="50" charset="-128"/>
                <a:ea typeface="MS UI Gothic" panose="020B0600070205080204" pitchFamily="50" charset="-128"/>
              </a:rPr>
              <a:t>テーマ：</a:t>
            </a:r>
            <a:endParaRPr lang="en-US" altLang="ja-JP" sz="1200" b="1" dirty="0">
              <a:latin typeface="MS UI Gothic" panose="020B0600070205080204" pitchFamily="50" charset="-128"/>
              <a:ea typeface="MS UI Gothic" panose="020B0600070205080204" pitchFamily="50" charset="-128"/>
            </a:endParaRPr>
          </a:p>
        </p:txBody>
      </p:sp>
      <p:sp>
        <p:nvSpPr>
          <p:cNvPr id="32" name="Text Box 4"/>
          <p:cNvSpPr txBox="1">
            <a:spLocks noChangeArrowheads="1"/>
          </p:cNvSpPr>
          <p:nvPr/>
        </p:nvSpPr>
        <p:spPr bwMode="auto">
          <a:xfrm>
            <a:off x="93365" y="2479423"/>
            <a:ext cx="9520644"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a:t>
            </a:r>
            <a:r>
              <a:rPr lang="ja-JP" altLang="en-US" sz="1200" b="1">
                <a:latin typeface="MS UI Gothic" panose="020B0600070205080204" pitchFamily="50" charset="-128"/>
                <a:ea typeface="MS UI Gothic" panose="020B0600070205080204" pitchFamily="50" charset="-128"/>
              </a:rPr>
              <a:t>タイトル：</a:t>
            </a:r>
            <a:endParaRPr lang="ja-JP" altLang="en-US" sz="1600" b="1">
              <a:latin typeface="MS UI Gothic" panose="020B0600070205080204" pitchFamily="50" charset="-128"/>
              <a:ea typeface="MS UI Gothic" panose="020B0600070205080204" pitchFamily="50" charset="-128"/>
            </a:endParaRPr>
          </a:p>
        </p:txBody>
      </p:sp>
      <p:sp>
        <p:nvSpPr>
          <p:cNvPr id="37" name="Text Box 5"/>
          <p:cNvSpPr txBox="1">
            <a:spLocks noChangeArrowheads="1"/>
          </p:cNvSpPr>
          <p:nvPr/>
        </p:nvSpPr>
        <p:spPr bwMode="auto">
          <a:xfrm>
            <a:off x="103173" y="4078129"/>
            <a:ext cx="9752059" cy="261988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38" name="Text Box 4"/>
          <p:cNvSpPr txBox="1">
            <a:spLocks noChangeArrowheads="1"/>
          </p:cNvSpPr>
          <p:nvPr/>
        </p:nvSpPr>
        <p:spPr bwMode="auto">
          <a:xfrm>
            <a:off x="93365" y="4121129"/>
            <a:ext cx="97344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顧客・提供価値（誰のどんな願望・ニーズに、どんな価値を提供するのか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出来るだけ詳しくお書きください</a:t>
            </a:r>
            <a:r>
              <a:rPr lang="ja-JP" altLang="en-US" sz="1200" b="1">
                <a:latin typeface="MS UI Gothic" panose="020B0600070205080204" pitchFamily="50" charset="-128"/>
                <a:ea typeface="MS UI Gothic" panose="020B0600070205080204" pitchFamily="50" charset="-128"/>
              </a:rPr>
              <a:t>。）</a:t>
            </a:r>
            <a:endParaRPr lang="en-US" altLang="ja-JP" sz="1200" b="1" dirty="0">
              <a:latin typeface="MS UI Gothic" panose="020B0600070205080204" pitchFamily="50" charset="-128"/>
              <a:ea typeface="MS UI Gothic" panose="020B0600070205080204" pitchFamily="50" charset="-128"/>
            </a:endParaRPr>
          </a:p>
        </p:txBody>
      </p:sp>
      <p:sp>
        <p:nvSpPr>
          <p:cNvPr id="39" name="Text Box 5"/>
          <p:cNvSpPr txBox="1">
            <a:spLocks noChangeArrowheads="1"/>
          </p:cNvSpPr>
          <p:nvPr/>
        </p:nvSpPr>
        <p:spPr bwMode="auto">
          <a:xfrm>
            <a:off x="102040" y="6796006"/>
            <a:ext cx="9752059" cy="274515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2" name="Text Box 4"/>
          <p:cNvSpPr txBox="1">
            <a:spLocks noChangeArrowheads="1"/>
          </p:cNvSpPr>
          <p:nvPr/>
        </p:nvSpPr>
        <p:spPr bwMode="auto">
          <a:xfrm>
            <a:off x="93365" y="6804856"/>
            <a:ext cx="561305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事業またはサービスの全体像・イメージ（図示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別紙資料でのご提出も可能です）</a:t>
            </a:r>
            <a:endParaRPr lang="en-US" altLang="ja-JP" sz="1200" b="1" dirty="0">
              <a:latin typeface="MS UI Gothic" panose="020B0600070205080204" pitchFamily="50" charset="-128"/>
              <a:ea typeface="MS UI Gothic" panose="020B0600070205080204" pitchFamily="50" charset="-128"/>
            </a:endParaRPr>
          </a:p>
        </p:txBody>
      </p:sp>
      <p:sp>
        <p:nvSpPr>
          <p:cNvPr id="45" name="Text Box 5"/>
          <p:cNvSpPr txBox="1">
            <a:spLocks noChangeArrowheads="1"/>
          </p:cNvSpPr>
          <p:nvPr/>
        </p:nvSpPr>
        <p:spPr bwMode="auto">
          <a:xfrm>
            <a:off x="102040" y="9649172"/>
            <a:ext cx="9752059" cy="2113965"/>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46" name="Text Box 4"/>
          <p:cNvSpPr txBox="1">
            <a:spLocks noChangeArrowheads="1"/>
          </p:cNvSpPr>
          <p:nvPr/>
        </p:nvSpPr>
        <p:spPr bwMode="auto">
          <a:xfrm>
            <a:off x="93365" y="9710508"/>
            <a:ext cx="9609496"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この事業またはサービスを通じてどのような社会（現在）をどのような社会（事業を通じて変化した後）に変えたいのか（目指す世界観・ビジョン）</a:t>
            </a:r>
            <a:endParaRPr lang="en-US" altLang="ja-JP" sz="1200" b="1" dirty="0">
              <a:latin typeface="MS UI Gothic" panose="020B0600070205080204" pitchFamily="50" charset="-128"/>
              <a:ea typeface="MS UI Gothic" panose="020B0600070205080204" pitchFamily="50" charset="-128"/>
            </a:endParaRPr>
          </a:p>
        </p:txBody>
      </p:sp>
      <p:sp>
        <p:nvSpPr>
          <p:cNvPr id="34" name="Text Box 5"/>
          <p:cNvSpPr txBox="1">
            <a:spLocks noChangeArrowheads="1"/>
          </p:cNvSpPr>
          <p:nvPr/>
        </p:nvSpPr>
        <p:spPr bwMode="auto">
          <a:xfrm>
            <a:off x="102040" y="13263894"/>
            <a:ext cx="9752059" cy="1011863"/>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7" name="Text Box 4"/>
          <p:cNvSpPr txBox="1">
            <a:spLocks noChangeArrowheads="1"/>
          </p:cNvSpPr>
          <p:nvPr/>
        </p:nvSpPr>
        <p:spPr bwMode="auto">
          <a:xfrm>
            <a:off x="70490" y="1330462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プロジェクト遂行に必要となる支援内容・おおよその金額（試作品作成のための材料費、消耗品費等）</a:t>
            </a:r>
            <a:endParaRPr lang="en-US" altLang="ja-JP" sz="1200" b="1" dirty="0">
              <a:latin typeface="MS UI Gothic" panose="020B0600070205080204" pitchFamily="50" charset="-128"/>
              <a:ea typeface="MS UI Gothic" panose="020B0600070205080204" pitchFamily="50" charset="-128"/>
            </a:endParaRPr>
          </a:p>
        </p:txBody>
      </p:sp>
      <p:sp>
        <p:nvSpPr>
          <p:cNvPr id="3" name="テキスト ボックス 2">
            <a:extLst>
              <a:ext uri="{FF2B5EF4-FFF2-40B4-BE49-F238E27FC236}">
                <a16:creationId xmlns:a16="http://schemas.microsoft.com/office/drawing/2014/main" id="{ECCEF1DD-265E-C74D-A052-A3D926B76227}"/>
              </a:ext>
            </a:extLst>
          </p:cNvPr>
          <p:cNvSpPr txBox="1"/>
          <p:nvPr/>
        </p:nvSpPr>
        <p:spPr>
          <a:xfrm>
            <a:off x="96402" y="2016324"/>
            <a:ext cx="6255239" cy="415498"/>
          </a:xfrm>
          <a:prstGeom prst="rect">
            <a:avLst/>
          </a:prstGeom>
          <a:noFill/>
        </p:spPr>
        <p:txBody>
          <a:bodyPr wrap="none" rtlCol="0">
            <a:spAutoFit/>
          </a:bodyPr>
          <a:lstStyle/>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プログラムにエントリーいただいたアイデアはプログラムに取り組む過程において、大きく変更となる可能性があります。</a:t>
            </a:r>
            <a:endParaRPr kumimoji="1" lang="en-US" altLang="ja-JP" sz="1050" dirty="0">
              <a:latin typeface="MS UI Gothic" panose="020B0600070205080204" pitchFamily="50" charset="-128"/>
              <a:ea typeface="MS UI Gothic" panose="020B0600070205080204" pitchFamily="50" charset="-128"/>
            </a:endParaRPr>
          </a:p>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ご応募いただいた個人情報、アイデアはミ事務局で管理し、本プログラム以外に使用することは一切ございません。</a:t>
            </a:r>
          </a:p>
        </p:txBody>
      </p:sp>
      <p:sp>
        <p:nvSpPr>
          <p:cNvPr id="2057" name="テキスト ボックス 2056">
            <a:extLst>
              <a:ext uri="{FF2B5EF4-FFF2-40B4-BE49-F238E27FC236}">
                <a16:creationId xmlns:a16="http://schemas.microsoft.com/office/drawing/2014/main" id="{9DD41E73-214D-9AD3-15B1-8EF5B8E50BB7}"/>
              </a:ext>
            </a:extLst>
          </p:cNvPr>
          <p:cNvSpPr txBox="1"/>
          <p:nvPr/>
        </p:nvSpPr>
        <p:spPr>
          <a:xfrm>
            <a:off x="1842100" y="3290044"/>
            <a:ext cx="7471988" cy="646331"/>
          </a:xfrm>
          <a:prstGeom prst="rect">
            <a:avLst/>
          </a:prstGeom>
          <a:noFill/>
        </p:spPr>
        <p:txBody>
          <a:bodyPr wrap="square" rtlCol="0">
            <a:spAutoFit/>
          </a:bodyPr>
          <a:lstStyle/>
          <a:p>
            <a:endParaRPr lang="en-US" altLang="ja-JP" sz="1200" dirty="0">
              <a:latin typeface="MS UI Gothic" panose="020B0600070205080204" pitchFamily="50" charset="-128"/>
              <a:ea typeface="MS UI Gothic" panose="020B0600070205080204" pitchFamily="50" charset="-128"/>
            </a:endParaRPr>
          </a:p>
          <a:p>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 </a:t>
            </a:r>
          </a:p>
        </p:txBody>
      </p:sp>
      <p:sp>
        <p:nvSpPr>
          <p:cNvPr id="2058" name="テキスト ボックス 2057">
            <a:extLst>
              <a:ext uri="{FF2B5EF4-FFF2-40B4-BE49-F238E27FC236}">
                <a16:creationId xmlns:a16="http://schemas.microsoft.com/office/drawing/2014/main" id="{007D704E-4543-4274-CB77-269B893201D6}"/>
              </a:ext>
            </a:extLst>
          </p:cNvPr>
          <p:cNvSpPr txBox="1"/>
          <p:nvPr/>
        </p:nvSpPr>
        <p:spPr>
          <a:xfrm>
            <a:off x="213141" y="4577340"/>
            <a:ext cx="9635346" cy="1846659"/>
          </a:xfrm>
          <a:prstGeom prst="rect">
            <a:avLst/>
          </a:prstGeom>
          <a:noFill/>
        </p:spPr>
        <p:txBody>
          <a:bodyPr wrap="square" rtlCol="0">
            <a:spAutoFit/>
          </a:bodyPr>
          <a:lstStyle/>
          <a:p>
            <a:pPr>
              <a:spcBef>
                <a:spcPts val="600"/>
              </a:spcBef>
            </a:pPr>
            <a:r>
              <a:rPr lang="ja-JP" altLang="en-US" sz="1200" b="1" dirty="0">
                <a:latin typeface="MS UI Gothic" panose="020B0600070205080204" pitchFamily="50" charset="-128"/>
                <a:ea typeface="MS UI Gothic" panose="020B0600070205080204" pitchFamily="50" charset="-128"/>
              </a:rPr>
              <a:t>顧客とニーズ　　：</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ja-JP" sz="1200" b="1" dirty="0">
                <a:latin typeface="MS UI Gothic" panose="020B0600070205080204" pitchFamily="50" charset="-128"/>
                <a:ea typeface="MS UI Gothic" panose="020B0600070205080204" pitchFamily="50" charset="-128"/>
              </a:rPr>
              <a:t>提供価値</a:t>
            </a:r>
            <a:r>
              <a:rPr kumimoji="0" lang="ja-JP" altLang="en-US" sz="1200" b="1" dirty="0">
                <a:latin typeface="MS UI Gothic" panose="020B0600070205080204" pitchFamily="50" charset="-128"/>
                <a:ea typeface="MS UI Gothic" panose="020B0600070205080204" pitchFamily="50" charset="-128"/>
              </a:rPr>
              <a:t>　　　　：</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想定利用イメージ：</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lang="ja-JP" altLang="en-US" sz="1200" dirty="0">
              <a:latin typeface="MS UI Gothic" panose="020B0600070205080204" pitchFamily="50" charset="-128"/>
              <a:ea typeface="MS UI Gothic" panose="020B0600070205080204" pitchFamily="50" charset="-128"/>
            </a:endParaRPr>
          </a:p>
        </p:txBody>
      </p:sp>
      <p:sp>
        <p:nvSpPr>
          <p:cNvPr id="2062" name="テキスト ボックス 2061">
            <a:extLst>
              <a:ext uri="{FF2B5EF4-FFF2-40B4-BE49-F238E27FC236}">
                <a16:creationId xmlns:a16="http://schemas.microsoft.com/office/drawing/2014/main" id="{D5724516-8694-01AC-1CF7-DB8463B2A223}"/>
              </a:ext>
            </a:extLst>
          </p:cNvPr>
          <p:cNvSpPr txBox="1"/>
          <p:nvPr/>
        </p:nvSpPr>
        <p:spPr>
          <a:xfrm>
            <a:off x="220616" y="7715497"/>
            <a:ext cx="9752059" cy="561692"/>
          </a:xfrm>
          <a:prstGeom prst="rect">
            <a:avLst/>
          </a:prstGeom>
          <a:noFill/>
        </p:spPr>
        <p:txBody>
          <a:bodyPr wrap="square" rtlCol="0">
            <a:spAutoFit/>
          </a:bodyPr>
          <a:lstStyle/>
          <a:p>
            <a:pPr>
              <a:spcBef>
                <a:spcPts val="300"/>
              </a:spcBef>
            </a:pPr>
            <a:endParaRPr lang="en-US" altLang="ja-JP" sz="1400" b="1" dirty="0">
              <a:latin typeface="MS UI Gothic" panose="020B0600070205080204" pitchFamily="50" charset="-128"/>
              <a:ea typeface="MS UI Gothic" panose="020B0600070205080204" pitchFamily="50" charset="-128"/>
            </a:endParaRPr>
          </a:p>
          <a:p>
            <a:pPr>
              <a:spcBef>
                <a:spcPts val="300"/>
              </a:spcBef>
            </a:pPr>
            <a:endParaRPr lang="ja-JP" altLang="en-US" sz="1400" b="1" dirty="0">
              <a:latin typeface="MS UI Gothic" panose="020B0600070205080204" pitchFamily="50" charset="-128"/>
              <a:ea typeface="MS UI Gothic" panose="020B0600070205080204" pitchFamily="50" charset="-128"/>
            </a:endParaRPr>
          </a:p>
        </p:txBody>
      </p:sp>
      <p:sp>
        <p:nvSpPr>
          <p:cNvPr id="2064" name="テキスト ボックス 2063">
            <a:extLst>
              <a:ext uri="{FF2B5EF4-FFF2-40B4-BE49-F238E27FC236}">
                <a16:creationId xmlns:a16="http://schemas.microsoft.com/office/drawing/2014/main" id="{CABA043A-82B6-CD1F-2025-FDBE034D6A40}"/>
              </a:ext>
            </a:extLst>
          </p:cNvPr>
          <p:cNvSpPr txBox="1"/>
          <p:nvPr/>
        </p:nvSpPr>
        <p:spPr>
          <a:xfrm>
            <a:off x="396897" y="7269557"/>
            <a:ext cx="9217112" cy="2031325"/>
          </a:xfrm>
          <a:prstGeom prst="rect">
            <a:avLst/>
          </a:prstGeom>
          <a:noFill/>
        </p:spPr>
        <p:txBody>
          <a:bodyPr wrap="square" rtlCol="0">
            <a:spAutoFit/>
          </a:bodyPr>
          <a:lstStyle/>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ja-JP" altLang="en-US" sz="1400" dirty="0">
              <a:latin typeface="MS UI Gothic" panose="020B0600070205080204" pitchFamily="50" charset="-128"/>
              <a:ea typeface="MS UI Gothic" panose="020B0600070205080204" pitchFamily="50" charset="-128"/>
            </a:endParaRPr>
          </a:p>
        </p:txBody>
      </p:sp>
      <p:sp>
        <p:nvSpPr>
          <p:cNvPr id="2065" name="テキスト ボックス 2064">
            <a:extLst>
              <a:ext uri="{FF2B5EF4-FFF2-40B4-BE49-F238E27FC236}">
                <a16:creationId xmlns:a16="http://schemas.microsoft.com/office/drawing/2014/main" id="{8AAEC02A-A21F-1BDC-618A-89E0266528EB}"/>
              </a:ext>
            </a:extLst>
          </p:cNvPr>
          <p:cNvSpPr txBox="1"/>
          <p:nvPr/>
        </p:nvSpPr>
        <p:spPr>
          <a:xfrm>
            <a:off x="214194" y="10159392"/>
            <a:ext cx="9510399" cy="1446550"/>
          </a:xfrm>
          <a:prstGeom prst="rect">
            <a:avLst/>
          </a:prstGeom>
          <a:noFill/>
        </p:spPr>
        <p:txBody>
          <a:bodyPr wrap="square" rtlCol="0">
            <a:spAutoFit/>
          </a:bodyPr>
          <a:lstStyle/>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p:txBody>
      </p:sp>
      <p:sp>
        <p:nvSpPr>
          <p:cNvPr id="25" name="Text Box 5">
            <a:extLst>
              <a:ext uri="{FF2B5EF4-FFF2-40B4-BE49-F238E27FC236}">
                <a16:creationId xmlns:a16="http://schemas.microsoft.com/office/drawing/2014/main" id="{34F0B9FE-B7FD-4034-824D-3A3D41ADC980}"/>
              </a:ext>
            </a:extLst>
          </p:cNvPr>
          <p:cNvSpPr txBox="1">
            <a:spLocks noChangeArrowheads="1"/>
          </p:cNvSpPr>
          <p:nvPr/>
        </p:nvSpPr>
        <p:spPr bwMode="auto">
          <a:xfrm>
            <a:off x="107429" y="11833891"/>
            <a:ext cx="9752059" cy="133217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26" name="Text Box 4">
            <a:extLst>
              <a:ext uri="{FF2B5EF4-FFF2-40B4-BE49-F238E27FC236}">
                <a16:creationId xmlns:a16="http://schemas.microsoft.com/office/drawing/2014/main" id="{495CA7EC-C0A3-4856-B18C-739879EEF271}"/>
              </a:ext>
            </a:extLst>
          </p:cNvPr>
          <p:cNvSpPr txBox="1">
            <a:spLocks noChangeArrowheads="1"/>
          </p:cNvSpPr>
          <p:nvPr/>
        </p:nvSpPr>
        <p:spPr bwMode="auto">
          <a:xfrm>
            <a:off x="102039" y="11922377"/>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なぜ、この事業をやろうと思ったのか（会社・個人の原体験や背景、プログラムに対する意気込み等）</a:t>
            </a:r>
            <a:endParaRPr lang="en-US" altLang="ja-JP" sz="12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D21D1B25-C529-42E4-A584-6B40E263B9BC}"/>
              </a:ext>
            </a:extLst>
          </p:cNvPr>
          <p:cNvSpPr txBox="1"/>
          <p:nvPr/>
        </p:nvSpPr>
        <p:spPr>
          <a:xfrm>
            <a:off x="167743" y="12261529"/>
            <a:ext cx="9620648" cy="769441"/>
          </a:xfrm>
          <a:prstGeom prst="rect">
            <a:avLst/>
          </a:prstGeom>
          <a:noFill/>
        </p:spPr>
        <p:txBody>
          <a:bodyPr wrap="square" rtlCol="0">
            <a:spAutoFit/>
          </a:bodyPr>
          <a:lstStyle/>
          <a:p>
            <a:endParaRPr kumimoji="1"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kumimoji="1" lang="en-US" altLang="ja-JP" sz="1100" dirty="0">
              <a:latin typeface="MS UI Gothic" panose="020B0600070205080204" pitchFamily="50" charset="-128"/>
              <a:ea typeface="MS UI Gothic" panose="020B0600070205080204" pitchFamily="50" charset="-128"/>
            </a:endParaRPr>
          </a:p>
          <a:p>
            <a:endParaRPr kumimoji="1" lang="ja-JP" altLang="en-US" sz="1100"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482E0F7E-44A8-456E-BE9B-0FAA3F0A1F02}"/>
              </a:ext>
            </a:extLst>
          </p:cNvPr>
          <p:cNvSpPr txBox="1"/>
          <p:nvPr/>
        </p:nvSpPr>
        <p:spPr>
          <a:xfrm>
            <a:off x="195129" y="13551901"/>
            <a:ext cx="9620648" cy="769441"/>
          </a:xfrm>
          <a:prstGeom prst="rect">
            <a:avLst/>
          </a:prstGeom>
          <a:noFill/>
        </p:spPr>
        <p:txBody>
          <a:bodyPr wrap="square" rtlCol="0">
            <a:spAutoFit/>
          </a:bodyPr>
          <a:lstStyle/>
          <a:p>
            <a:endParaRPr kumimoji="1" lang="en-US" altLang="ja-JP" sz="1100" dirty="0">
              <a:latin typeface="MS UI Gothic" panose="020B0600070205080204" pitchFamily="50" charset="-128"/>
              <a:ea typeface="MS UI Gothic" panose="020B0600070205080204" pitchFamily="50" charset="-128"/>
            </a:endParaRPr>
          </a:p>
          <a:p>
            <a:endParaRPr lang="en-US" altLang="ja-JP" sz="1100" dirty="0">
              <a:latin typeface="MS UI Gothic" panose="020B0600070205080204" pitchFamily="50" charset="-128"/>
              <a:ea typeface="MS UI Gothic" panose="020B0600070205080204" pitchFamily="50" charset="-128"/>
            </a:endParaRPr>
          </a:p>
          <a:p>
            <a:endParaRPr kumimoji="1" lang="en-US" altLang="ja-JP" sz="1100" dirty="0">
              <a:latin typeface="MS UI Gothic" panose="020B0600070205080204" pitchFamily="50" charset="-128"/>
              <a:ea typeface="MS UI Gothic" panose="020B0600070205080204" pitchFamily="50" charset="-128"/>
            </a:endParaRPr>
          </a:p>
          <a:p>
            <a:endParaRPr kumimoji="1" lang="ja-JP" altLang="en-US" sz="1100" dirty="0">
              <a:latin typeface="MS UI Gothic" panose="020B0600070205080204" pitchFamily="50" charset="-128"/>
              <a:ea typeface="MS UI Gothic" panose="020B0600070205080204" pitchFamily="50" charset="-128"/>
            </a:endParaRPr>
          </a:p>
        </p:txBody>
      </p:sp>
      <p:grpSp>
        <p:nvGrpSpPr>
          <p:cNvPr id="6" name="グループ化 5">
            <a:extLst>
              <a:ext uri="{FF2B5EF4-FFF2-40B4-BE49-F238E27FC236}">
                <a16:creationId xmlns:a16="http://schemas.microsoft.com/office/drawing/2014/main" id="{A811EBD8-D4C6-DAB2-0484-AB2F8619E7FF}"/>
              </a:ext>
            </a:extLst>
          </p:cNvPr>
          <p:cNvGrpSpPr/>
          <p:nvPr/>
        </p:nvGrpSpPr>
        <p:grpSpPr>
          <a:xfrm>
            <a:off x="59745" y="743904"/>
            <a:ext cx="9788742" cy="1212340"/>
            <a:chOff x="59745" y="743904"/>
            <a:chExt cx="9788742" cy="1212340"/>
          </a:xfrm>
        </p:grpSpPr>
        <p:sp>
          <p:nvSpPr>
            <p:cNvPr id="23" name="Text Box 4"/>
            <p:cNvSpPr txBox="1">
              <a:spLocks noChangeArrowheads="1"/>
            </p:cNvSpPr>
            <p:nvPr/>
          </p:nvSpPr>
          <p:spPr bwMode="auto">
            <a:xfrm>
              <a:off x="59745" y="756254"/>
              <a:ext cx="4926592"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名前・所属（大学、学部、学科）</a:t>
              </a: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 （チームリーダーを先頭に全員の名前をご記入ください）</a:t>
              </a:r>
            </a:p>
          </p:txBody>
        </p:sp>
        <p:sp>
          <p:nvSpPr>
            <p:cNvPr id="48" name="Text Box 4">
              <a:extLst>
                <a:ext uri="{FF2B5EF4-FFF2-40B4-BE49-F238E27FC236}">
                  <a16:creationId xmlns:a16="http://schemas.microsoft.com/office/drawing/2014/main" id="{F5ED4A52-8671-AF4C-8C6D-CDFD8E70B1AB}"/>
                </a:ext>
              </a:extLst>
            </p:cNvPr>
            <p:cNvSpPr txBox="1">
              <a:spLocks noChangeArrowheads="1"/>
            </p:cNvSpPr>
            <p:nvPr/>
          </p:nvSpPr>
          <p:spPr bwMode="auto">
            <a:xfrm>
              <a:off x="4954313" y="756184"/>
              <a:ext cx="4748548"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endParaRPr lang="ja-JP" altLang="en-US" sz="1000" dirty="0">
                <a:latin typeface="MS UI Gothic" panose="020B0600070205080204" pitchFamily="50" charset="-128"/>
                <a:ea typeface="MS UI Gothic" panose="020B0600070205080204" pitchFamily="50" charset="-128"/>
              </a:endParaRPr>
            </a:p>
          </p:txBody>
        </p:sp>
        <p:sp>
          <p:nvSpPr>
            <p:cNvPr id="5" name="Text Box 5">
              <a:extLst>
                <a:ext uri="{FF2B5EF4-FFF2-40B4-BE49-F238E27FC236}">
                  <a16:creationId xmlns:a16="http://schemas.microsoft.com/office/drawing/2014/main" id="{A8E6BF6B-81B0-8FD2-0F6B-3C770A3869D6}"/>
                </a:ext>
              </a:extLst>
            </p:cNvPr>
            <p:cNvSpPr txBox="1">
              <a:spLocks noChangeArrowheads="1"/>
            </p:cNvSpPr>
            <p:nvPr/>
          </p:nvSpPr>
          <p:spPr bwMode="auto">
            <a:xfrm>
              <a:off x="96428" y="743904"/>
              <a:ext cx="9752059" cy="1212340"/>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grpSp>
      <p:sp>
        <p:nvSpPr>
          <p:cNvPr id="29" name="テキスト ボックス 28">
            <a:extLst>
              <a:ext uri="{FF2B5EF4-FFF2-40B4-BE49-F238E27FC236}">
                <a16:creationId xmlns:a16="http://schemas.microsoft.com/office/drawing/2014/main" id="{9CB4734C-8595-4673-9A20-1A9448D05D97}"/>
              </a:ext>
            </a:extLst>
          </p:cNvPr>
          <p:cNvSpPr txBox="1"/>
          <p:nvPr/>
        </p:nvSpPr>
        <p:spPr>
          <a:xfrm>
            <a:off x="127982" y="1076304"/>
            <a:ext cx="9486027" cy="738664"/>
          </a:xfrm>
          <a:prstGeom prst="rect">
            <a:avLst/>
          </a:prstGeom>
          <a:noFill/>
        </p:spPr>
        <p:txBody>
          <a:bodyPr wrap="square" rtlCol="0">
            <a:spAutoFit/>
          </a:bodyPr>
          <a:lstStyle/>
          <a:p>
            <a:r>
              <a:rPr lang="ja-JP" altLang="en-US" sz="1400" dirty="0">
                <a:latin typeface="MS UI Gothic" panose="020B0600070205080204" pitchFamily="50" charset="-128"/>
                <a:ea typeface="MS UI Gothic" panose="020B0600070205080204" pitchFamily="50" charset="-128"/>
              </a:rPr>
              <a:t>リーダー：</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メンバー：</a:t>
            </a:r>
            <a:endParaRPr kumimoji="1" lang="en-US" altLang="ja-JP" sz="1400" dirty="0">
              <a:latin typeface="MS UI Gothic" panose="020B0600070205080204" pitchFamily="50" charset="-128"/>
              <a:ea typeface="MS UI Gothic" panose="020B0600070205080204" pitchFamily="50" charset="-128"/>
            </a:endParaRPr>
          </a:p>
          <a:p>
            <a:endParaRPr kumimoji="1"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5759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C046-A41C-790B-70C5-1D4530515344}"/>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94F9939F-3861-73C2-918C-01F33181787C}"/>
              </a:ext>
            </a:extLst>
          </p:cNvPr>
          <p:cNvSpPr>
            <a:spLocks noGrp="1" noChangeArrowheads="1"/>
          </p:cNvSpPr>
          <p:nvPr>
            <p:ph type="ctrTitle"/>
          </p:nvPr>
        </p:nvSpPr>
        <p:spPr>
          <a:xfrm>
            <a:off x="665858" y="59608"/>
            <a:ext cx="8648230" cy="630237"/>
          </a:xfrm>
          <a:noFill/>
          <a:ln>
            <a:noFill/>
          </a:ln>
        </p:spPr>
        <p:txBody>
          <a:bodyPr/>
          <a:lstStyle/>
          <a:p>
            <a:pPr eaLnBrk="1" hangingPunct="1"/>
            <a:r>
              <a:rPr lang="ja-JP" altLang="en-US" sz="2800" dirty="0">
                <a:solidFill>
                  <a:schemeClr val="tx1"/>
                </a:solidFill>
                <a:latin typeface="MS UI Gothic" panose="020B0600070205080204" pitchFamily="50" charset="-128"/>
                <a:ea typeface="MS UI Gothic" panose="020B0600070205080204" pitchFamily="50" charset="-128"/>
              </a:rPr>
              <a:t>　テックガレージプロジェクト応募用紙（記入例）</a:t>
            </a:r>
          </a:p>
        </p:txBody>
      </p:sp>
      <p:sp>
        <p:nvSpPr>
          <p:cNvPr id="2052" name="Text Box 5">
            <a:extLst>
              <a:ext uri="{FF2B5EF4-FFF2-40B4-BE49-F238E27FC236}">
                <a16:creationId xmlns:a16="http://schemas.microsoft.com/office/drawing/2014/main" id="{A29D8C52-ACEC-5C3B-004F-6B6924D1F3E8}"/>
              </a:ext>
            </a:extLst>
          </p:cNvPr>
          <p:cNvSpPr txBox="1">
            <a:spLocks noChangeArrowheads="1"/>
          </p:cNvSpPr>
          <p:nvPr/>
        </p:nvSpPr>
        <p:spPr bwMode="auto">
          <a:xfrm>
            <a:off x="103172" y="2453340"/>
            <a:ext cx="9752059" cy="1539422"/>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cxnSp>
        <p:nvCxnSpPr>
          <p:cNvPr id="9" name="直線コネクタ 8">
            <a:extLst>
              <a:ext uri="{FF2B5EF4-FFF2-40B4-BE49-F238E27FC236}">
                <a16:creationId xmlns:a16="http://schemas.microsoft.com/office/drawing/2014/main" id="{BC2C8428-F0F3-2075-D374-63C10A2E6783}"/>
              </a:ext>
            </a:extLst>
          </p:cNvPr>
          <p:cNvCxnSpPr/>
          <p:nvPr/>
        </p:nvCxnSpPr>
        <p:spPr bwMode="auto">
          <a:xfrm flipV="1">
            <a:off x="192462" y="3152620"/>
            <a:ext cx="9421547" cy="201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4">
            <a:extLst>
              <a:ext uri="{FF2B5EF4-FFF2-40B4-BE49-F238E27FC236}">
                <a16:creationId xmlns:a16="http://schemas.microsoft.com/office/drawing/2014/main" id="{628C99A0-7491-6122-8866-AD76640FFE51}"/>
              </a:ext>
            </a:extLst>
          </p:cNvPr>
          <p:cNvSpPr txBox="1">
            <a:spLocks noChangeArrowheads="1"/>
          </p:cNvSpPr>
          <p:nvPr/>
        </p:nvSpPr>
        <p:spPr bwMode="auto">
          <a:xfrm>
            <a:off x="93365" y="323565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アイデアの概要・</a:t>
            </a:r>
            <a:r>
              <a:rPr lang="ja-JP" altLang="en-US" sz="1200" b="1">
                <a:latin typeface="MS UI Gothic" panose="020B0600070205080204" pitchFamily="50" charset="-128"/>
                <a:ea typeface="MS UI Gothic" panose="020B0600070205080204" pitchFamily="50" charset="-128"/>
              </a:rPr>
              <a:t>テーマ：</a:t>
            </a:r>
            <a:endParaRPr lang="en-US" altLang="ja-JP" sz="1200" b="1" dirty="0">
              <a:latin typeface="MS UI Gothic" panose="020B0600070205080204" pitchFamily="50" charset="-128"/>
              <a:ea typeface="MS UI Gothic" panose="020B0600070205080204" pitchFamily="50" charset="-128"/>
            </a:endParaRPr>
          </a:p>
        </p:txBody>
      </p:sp>
      <p:sp>
        <p:nvSpPr>
          <p:cNvPr id="32" name="Text Box 4">
            <a:extLst>
              <a:ext uri="{FF2B5EF4-FFF2-40B4-BE49-F238E27FC236}">
                <a16:creationId xmlns:a16="http://schemas.microsoft.com/office/drawing/2014/main" id="{8F87DE5E-B0FA-D396-D929-FE6C1C39E340}"/>
              </a:ext>
            </a:extLst>
          </p:cNvPr>
          <p:cNvSpPr txBox="1">
            <a:spLocks noChangeArrowheads="1"/>
          </p:cNvSpPr>
          <p:nvPr/>
        </p:nvSpPr>
        <p:spPr bwMode="auto">
          <a:xfrm>
            <a:off x="93365" y="2479423"/>
            <a:ext cx="9520644"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a:t>
            </a:r>
            <a:r>
              <a:rPr lang="ja-JP" altLang="en-US" sz="1200" b="1">
                <a:latin typeface="MS UI Gothic" panose="020B0600070205080204" pitchFamily="50" charset="-128"/>
                <a:ea typeface="MS UI Gothic" panose="020B0600070205080204" pitchFamily="50" charset="-128"/>
              </a:rPr>
              <a:t>タイトル：</a:t>
            </a:r>
            <a:endParaRPr lang="ja-JP" altLang="en-US" sz="1600" b="1">
              <a:latin typeface="MS UI Gothic" panose="020B0600070205080204" pitchFamily="50" charset="-128"/>
              <a:ea typeface="MS UI Gothic" panose="020B0600070205080204" pitchFamily="50" charset="-128"/>
            </a:endParaRPr>
          </a:p>
        </p:txBody>
      </p:sp>
      <p:sp>
        <p:nvSpPr>
          <p:cNvPr id="37" name="Text Box 5">
            <a:extLst>
              <a:ext uri="{FF2B5EF4-FFF2-40B4-BE49-F238E27FC236}">
                <a16:creationId xmlns:a16="http://schemas.microsoft.com/office/drawing/2014/main" id="{A0C2E702-844F-B1A3-E4F5-40E5AC994679}"/>
              </a:ext>
            </a:extLst>
          </p:cNvPr>
          <p:cNvSpPr txBox="1">
            <a:spLocks noChangeArrowheads="1"/>
          </p:cNvSpPr>
          <p:nvPr/>
        </p:nvSpPr>
        <p:spPr bwMode="auto">
          <a:xfrm>
            <a:off x="103173" y="4078129"/>
            <a:ext cx="9752059" cy="261988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38" name="Text Box 4">
            <a:extLst>
              <a:ext uri="{FF2B5EF4-FFF2-40B4-BE49-F238E27FC236}">
                <a16:creationId xmlns:a16="http://schemas.microsoft.com/office/drawing/2014/main" id="{D9FCF559-A215-1726-9FE1-CFFB2D6BA766}"/>
              </a:ext>
            </a:extLst>
          </p:cNvPr>
          <p:cNvSpPr txBox="1">
            <a:spLocks noChangeArrowheads="1"/>
          </p:cNvSpPr>
          <p:nvPr/>
        </p:nvSpPr>
        <p:spPr bwMode="auto">
          <a:xfrm>
            <a:off x="93365" y="4121129"/>
            <a:ext cx="97344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顧客・提供価値（誰のどんな願望・ニーズに、どんな価値を提供するのか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出来るだけ詳しくお書きください</a:t>
            </a:r>
            <a:r>
              <a:rPr lang="ja-JP" altLang="en-US" sz="1200" b="1">
                <a:latin typeface="MS UI Gothic" panose="020B0600070205080204" pitchFamily="50" charset="-128"/>
                <a:ea typeface="MS UI Gothic" panose="020B0600070205080204" pitchFamily="50" charset="-128"/>
              </a:rPr>
              <a:t>。）</a:t>
            </a:r>
            <a:endParaRPr lang="en-US" altLang="ja-JP" sz="1200" b="1" dirty="0">
              <a:latin typeface="MS UI Gothic" panose="020B0600070205080204" pitchFamily="50" charset="-128"/>
              <a:ea typeface="MS UI Gothic" panose="020B0600070205080204" pitchFamily="50" charset="-128"/>
            </a:endParaRPr>
          </a:p>
        </p:txBody>
      </p:sp>
      <p:sp>
        <p:nvSpPr>
          <p:cNvPr id="39" name="Text Box 5">
            <a:extLst>
              <a:ext uri="{FF2B5EF4-FFF2-40B4-BE49-F238E27FC236}">
                <a16:creationId xmlns:a16="http://schemas.microsoft.com/office/drawing/2014/main" id="{12B83C20-D441-28DF-E597-5619DF9A1936}"/>
              </a:ext>
            </a:extLst>
          </p:cNvPr>
          <p:cNvSpPr txBox="1">
            <a:spLocks noChangeArrowheads="1"/>
          </p:cNvSpPr>
          <p:nvPr/>
        </p:nvSpPr>
        <p:spPr bwMode="auto">
          <a:xfrm>
            <a:off x="102040" y="6796006"/>
            <a:ext cx="9752059" cy="274515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2" name="Text Box 4">
            <a:extLst>
              <a:ext uri="{FF2B5EF4-FFF2-40B4-BE49-F238E27FC236}">
                <a16:creationId xmlns:a16="http://schemas.microsoft.com/office/drawing/2014/main" id="{B7810BCF-5FA1-EFCE-0A32-D3B454572157}"/>
              </a:ext>
            </a:extLst>
          </p:cNvPr>
          <p:cNvSpPr txBox="1">
            <a:spLocks noChangeArrowheads="1"/>
          </p:cNvSpPr>
          <p:nvPr/>
        </p:nvSpPr>
        <p:spPr bwMode="auto">
          <a:xfrm>
            <a:off x="93365" y="6804856"/>
            <a:ext cx="6117108"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事業またはサービスの全体像・イメージ（図示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別紙資料でのご提出も可能です）</a:t>
            </a:r>
            <a:endParaRPr lang="en-US" altLang="ja-JP" sz="1200" b="1" dirty="0">
              <a:latin typeface="MS UI Gothic" panose="020B0600070205080204" pitchFamily="50" charset="-128"/>
              <a:ea typeface="MS UI Gothic" panose="020B0600070205080204" pitchFamily="50" charset="-128"/>
            </a:endParaRPr>
          </a:p>
        </p:txBody>
      </p:sp>
      <p:sp>
        <p:nvSpPr>
          <p:cNvPr id="45" name="Text Box 5">
            <a:extLst>
              <a:ext uri="{FF2B5EF4-FFF2-40B4-BE49-F238E27FC236}">
                <a16:creationId xmlns:a16="http://schemas.microsoft.com/office/drawing/2014/main" id="{C168899C-B0FD-C301-43B1-C214A9262E23}"/>
              </a:ext>
            </a:extLst>
          </p:cNvPr>
          <p:cNvSpPr txBox="1">
            <a:spLocks noChangeArrowheads="1"/>
          </p:cNvSpPr>
          <p:nvPr/>
        </p:nvSpPr>
        <p:spPr bwMode="auto">
          <a:xfrm>
            <a:off x="102040" y="9649172"/>
            <a:ext cx="9752059" cy="1302071"/>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46" name="Text Box 4">
            <a:extLst>
              <a:ext uri="{FF2B5EF4-FFF2-40B4-BE49-F238E27FC236}">
                <a16:creationId xmlns:a16="http://schemas.microsoft.com/office/drawing/2014/main" id="{88CBDACB-A51B-9A35-AEE1-59E49C8F5D49}"/>
              </a:ext>
            </a:extLst>
          </p:cNvPr>
          <p:cNvSpPr txBox="1">
            <a:spLocks noChangeArrowheads="1"/>
          </p:cNvSpPr>
          <p:nvPr/>
        </p:nvSpPr>
        <p:spPr bwMode="auto">
          <a:xfrm>
            <a:off x="93365" y="9710508"/>
            <a:ext cx="9609496"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この事業またはサービスを通じてどのような社会（現在）をどのような社会（事業を通じて変化した後）に変えたいのか（目指す世界観・ビジョン）</a:t>
            </a:r>
            <a:endParaRPr lang="en-US" altLang="ja-JP" sz="1200" b="1" dirty="0">
              <a:latin typeface="MS UI Gothic" panose="020B0600070205080204" pitchFamily="50" charset="-128"/>
              <a:ea typeface="MS UI Gothic" panose="020B0600070205080204" pitchFamily="50" charset="-128"/>
            </a:endParaRPr>
          </a:p>
        </p:txBody>
      </p:sp>
      <p:sp>
        <p:nvSpPr>
          <p:cNvPr id="34" name="Text Box 5">
            <a:extLst>
              <a:ext uri="{FF2B5EF4-FFF2-40B4-BE49-F238E27FC236}">
                <a16:creationId xmlns:a16="http://schemas.microsoft.com/office/drawing/2014/main" id="{42670F46-2F6D-34B4-DF92-075928F635B0}"/>
              </a:ext>
            </a:extLst>
          </p:cNvPr>
          <p:cNvSpPr txBox="1">
            <a:spLocks noChangeArrowheads="1"/>
          </p:cNvSpPr>
          <p:nvPr/>
        </p:nvSpPr>
        <p:spPr bwMode="auto">
          <a:xfrm>
            <a:off x="102040" y="13263894"/>
            <a:ext cx="9752059" cy="1011863"/>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7" name="Text Box 4">
            <a:extLst>
              <a:ext uri="{FF2B5EF4-FFF2-40B4-BE49-F238E27FC236}">
                <a16:creationId xmlns:a16="http://schemas.microsoft.com/office/drawing/2014/main" id="{1878DC14-1E61-5C42-117B-91BCCC48730E}"/>
              </a:ext>
            </a:extLst>
          </p:cNvPr>
          <p:cNvSpPr txBox="1">
            <a:spLocks noChangeArrowheads="1"/>
          </p:cNvSpPr>
          <p:nvPr/>
        </p:nvSpPr>
        <p:spPr bwMode="auto">
          <a:xfrm>
            <a:off x="70490" y="1330462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プロジェクト遂行に必要となる支援内容・おおよその金額（試作品作成のための材料費、消耗品費等）</a:t>
            </a:r>
            <a:endParaRPr lang="en-US" altLang="ja-JP" sz="1200" b="1" dirty="0">
              <a:latin typeface="MS UI Gothic" panose="020B0600070205080204" pitchFamily="50" charset="-128"/>
              <a:ea typeface="MS UI Gothic" panose="020B0600070205080204" pitchFamily="50" charset="-128"/>
            </a:endParaRPr>
          </a:p>
        </p:txBody>
      </p:sp>
      <p:sp>
        <p:nvSpPr>
          <p:cNvPr id="3" name="テキスト ボックス 2">
            <a:extLst>
              <a:ext uri="{FF2B5EF4-FFF2-40B4-BE49-F238E27FC236}">
                <a16:creationId xmlns:a16="http://schemas.microsoft.com/office/drawing/2014/main" id="{B3C916DA-2781-150C-5805-649780743ACA}"/>
              </a:ext>
            </a:extLst>
          </p:cNvPr>
          <p:cNvSpPr txBox="1"/>
          <p:nvPr/>
        </p:nvSpPr>
        <p:spPr>
          <a:xfrm>
            <a:off x="96402" y="2016324"/>
            <a:ext cx="6255239" cy="415498"/>
          </a:xfrm>
          <a:prstGeom prst="rect">
            <a:avLst/>
          </a:prstGeom>
          <a:noFill/>
        </p:spPr>
        <p:txBody>
          <a:bodyPr wrap="none" rtlCol="0">
            <a:spAutoFit/>
          </a:bodyPr>
          <a:lstStyle/>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プログラムにエントリーいただいたアイデアはプログラムに取り組む過程において、大きく変更となる可能性があります。</a:t>
            </a:r>
            <a:endParaRPr kumimoji="1" lang="en-US" altLang="ja-JP" sz="1050" dirty="0">
              <a:latin typeface="MS UI Gothic" panose="020B0600070205080204" pitchFamily="50" charset="-128"/>
              <a:ea typeface="MS UI Gothic" panose="020B0600070205080204" pitchFamily="50" charset="-128"/>
            </a:endParaRPr>
          </a:p>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ご応募いただいた個人情報、アイデアはミ事務局で管理し、本プログラム以外に使用することは一切ございません。</a:t>
            </a:r>
          </a:p>
        </p:txBody>
      </p:sp>
      <p:sp>
        <p:nvSpPr>
          <p:cNvPr id="2057" name="テキスト ボックス 2056">
            <a:extLst>
              <a:ext uri="{FF2B5EF4-FFF2-40B4-BE49-F238E27FC236}">
                <a16:creationId xmlns:a16="http://schemas.microsoft.com/office/drawing/2014/main" id="{3F968CA3-32C9-2BFB-6727-62E338E68088}"/>
              </a:ext>
            </a:extLst>
          </p:cNvPr>
          <p:cNvSpPr txBox="1"/>
          <p:nvPr/>
        </p:nvSpPr>
        <p:spPr>
          <a:xfrm>
            <a:off x="1842100" y="3290044"/>
            <a:ext cx="7471988" cy="338554"/>
          </a:xfrm>
          <a:prstGeom prst="rect">
            <a:avLst/>
          </a:prstGeom>
          <a:noFill/>
        </p:spPr>
        <p:txBody>
          <a:bodyPr wrap="square" rtlCol="0">
            <a:spAutoFit/>
          </a:bodyPr>
          <a:lstStyle/>
          <a:p>
            <a:r>
              <a:rPr lang="ja-JP" altLang="en-US" sz="1600" dirty="0">
                <a:latin typeface="MS UI Gothic" panose="020B0600070205080204" pitchFamily="50" charset="-128"/>
                <a:ea typeface="MS UI Gothic" panose="020B0600070205080204" pitchFamily="50" charset="-128"/>
              </a:rPr>
              <a:t>高齢者や子供がどのくらい水分補給しているかわかる水筒</a:t>
            </a:r>
            <a:endParaRPr lang="en-US" altLang="ja-JP" sz="1600" dirty="0">
              <a:latin typeface="MS UI Gothic" panose="020B0600070205080204" pitchFamily="50" charset="-128"/>
              <a:ea typeface="MS UI Gothic" panose="020B0600070205080204" pitchFamily="50" charset="-128"/>
            </a:endParaRPr>
          </a:p>
        </p:txBody>
      </p:sp>
      <p:sp>
        <p:nvSpPr>
          <p:cNvPr id="2058" name="テキスト ボックス 2057">
            <a:extLst>
              <a:ext uri="{FF2B5EF4-FFF2-40B4-BE49-F238E27FC236}">
                <a16:creationId xmlns:a16="http://schemas.microsoft.com/office/drawing/2014/main" id="{0064B6A6-1608-D745-8511-A524A8E9DD79}"/>
              </a:ext>
            </a:extLst>
          </p:cNvPr>
          <p:cNvSpPr txBox="1"/>
          <p:nvPr/>
        </p:nvSpPr>
        <p:spPr>
          <a:xfrm>
            <a:off x="229694" y="4604867"/>
            <a:ext cx="9635346" cy="1846659"/>
          </a:xfrm>
          <a:prstGeom prst="rect">
            <a:avLst/>
          </a:prstGeom>
          <a:noFill/>
        </p:spPr>
        <p:txBody>
          <a:bodyPr wrap="square" rtlCol="0">
            <a:spAutoFit/>
          </a:bodyPr>
          <a:lstStyle/>
          <a:p>
            <a:pPr>
              <a:spcBef>
                <a:spcPts val="600"/>
              </a:spcBef>
            </a:pPr>
            <a:r>
              <a:rPr lang="ja-JP" altLang="en-US" sz="1200" b="1" dirty="0">
                <a:latin typeface="MS UI Gothic" panose="020B0600070205080204" pitchFamily="50" charset="-128"/>
                <a:ea typeface="MS UI Gothic" panose="020B0600070205080204" pitchFamily="50" charset="-128"/>
              </a:rPr>
              <a:t>顧客とニーズ　　：　一人暮らしの高齢者、外へ遊びに行く小学生など、遠隔地の家族の熱中症が心配な方</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離れていても行動をある程度把握したいが、電話などで口うるさく言ってしまうことにうしろめたさを感じている</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ja-JP" sz="1200" b="1" dirty="0">
                <a:latin typeface="MS UI Gothic" panose="020B0600070205080204" pitchFamily="50" charset="-128"/>
                <a:ea typeface="MS UI Gothic" panose="020B0600070205080204" pitchFamily="50" charset="-128"/>
              </a:rPr>
              <a:t>提供価値</a:t>
            </a:r>
            <a:r>
              <a:rPr kumimoji="0" lang="ja-JP" altLang="en-US" sz="1200" b="1" dirty="0">
                <a:latin typeface="MS UI Gothic" panose="020B0600070205080204" pitchFamily="50" charset="-128"/>
                <a:ea typeface="MS UI Gothic" panose="020B0600070205080204" pitchFamily="50" charset="-128"/>
              </a:rPr>
              <a:t>　　　　：　遠隔で対象者の水分補給状況がわかり、健康管理につながる</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想定利用イメージ：　離れて暮らす高齢者の家族や、小学生の子供がいる共働き世帯の親が、</a:t>
            </a:r>
            <a:r>
              <a:rPr lang="en-US" altLang="ja-JP" sz="1200" b="1" dirty="0">
                <a:latin typeface="MS UI Gothic" panose="020B0600070205080204" pitchFamily="50" charset="-128"/>
                <a:ea typeface="MS UI Gothic" panose="020B0600070205080204" pitchFamily="50" charset="-128"/>
              </a:rPr>
              <a:t>GPS</a:t>
            </a:r>
            <a:r>
              <a:rPr lang="ja-JP" altLang="en-US" sz="1200" b="1" dirty="0">
                <a:latin typeface="MS UI Gothic" panose="020B0600070205080204" pitchFamily="50" charset="-128"/>
                <a:ea typeface="MS UI Gothic" panose="020B0600070205080204" pitchFamily="50" charset="-128"/>
              </a:rPr>
              <a:t>と重量を測れる特殊な水筒を対象者に</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使わせ、使用状況で対象者の健康を管理する</a:t>
            </a:r>
            <a:endParaRPr lang="en-US" altLang="ja-JP" sz="1200" b="1" dirty="0">
              <a:latin typeface="MS UI Gothic" panose="020B0600070205080204" pitchFamily="50" charset="-128"/>
              <a:ea typeface="MS UI Gothic" panose="020B0600070205080204" pitchFamily="50" charset="-128"/>
            </a:endParaRPr>
          </a:p>
        </p:txBody>
      </p:sp>
      <p:sp>
        <p:nvSpPr>
          <p:cNvPr id="2062" name="テキスト ボックス 2061">
            <a:extLst>
              <a:ext uri="{FF2B5EF4-FFF2-40B4-BE49-F238E27FC236}">
                <a16:creationId xmlns:a16="http://schemas.microsoft.com/office/drawing/2014/main" id="{A2C90145-A260-E53F-AAA9-00F865FCA062}"/>
              </a:ext>
            </a:extLst>
          </p:cNvPr>
          <p:cNvSpPr txBox="1"/>
          <p:nvPr/>
        </p:nvSpPr>
        <p:spPr>
          <a:xfrm>
            <a:off x="220616" y="7715497"/>
            <a:ext cx="9752059" cy="561692"/>
          </a:xfrm>
          <a:prstGeom prst="rect">
            <a:avLst/>
          </a:prstGeom>
          <a:noFill/>
        </p:spPr>
        <p:txBody>
          <a:bodyPr wrap="square" rtlCol="0">
            <a:spAutoFit/>
          </a:bodyPr>
          <a:lstStyle/>
          <a:p>
            <a:pPr>
              <a:spcBef>
                <a:spcPts val="300"/>
              </a:spcBef>
            </a:pPr>
            <a:endParaRPr lang="en-US" altLang="ja-JP" sz="1400" b="1" dirty="0">
              <a:latin typeface="MS UI Gothic" panose="020B0600070205080204" pitchFamily="50" charset="-128"/>
              <a:ea typeface="MS UI Gothic" panose="020B0600070205080204" pitchFamily="50" charset="-128"/>
            </a:endParaRPr>
          </a:p>
          <a:p>
            <a:pPr>
              <a:spcBef>
                <a:spcPts val="300"/>
              </a:spcBef>
            </a:pPr>
            <a:endParaRPr lang="ja-JP" altLang="en-US" sz="1400" b="1" dirty="0">
              <a:latin typeface="MS UI Gothic" panose="020B0600070205080204" pitchFamily="50" charset="-128"/>
              <a:ea typeface="MS UI Gothic" panose="020B0600070205080204" pitchFamily="50" charset="-128"/>
            </a:endParaRPr>
          </a:p>
        </p:txBody>
      </p:sp>
      <p:sp>
        <p:nvSpPr>
          <p:cNvPr id="2064" name="テキスト ボックス 2063">
            <a:extLst>
              <a:ext uri="{FF2B5EF4-FFF2-40B4-BE49-F238E27FC236}">
                <a16:creationId xmlns:a16="http://schemas.microsoft.com/office/drawing/2014/main" id="{A1A0F8B4-F110-3BCE-B17E-7D6E26742E5D}"/>
              </a:ext>
            </a:extLst>
          </p:cNvPr>
          <p:cNvSpPr txBox="1"/>
          <p:nvPr/>
        </p:nvSpPr>
        <p:spPr>
          <a:xfrm>
            <a:off x="396897" y="7269557"/>
            <a:ext cx="9217112" cy="2031325"/>
          </a:xfrm>
          <a:prstGeom prst="rect">
            <a:avLst/>
          </a:prstGeom>
          <a:noFill/>
        </p:spPr>
        <p:txBody>
          <a:bodyPr wrap="square" rtlCol="0">
            <a:spAutoFit/>
          </a:bodyPr>
          <a:lstStyle/>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en-US" altLang="ja-JP" sz="1400" dirty="0">
              <a:latin typeface="MS UI Gothic" panose="020B0600070205080204" pitchFamily="50" charset="-128"/>
              <a:ea typeface="MS UI Gothic" panose="020B0600070205080204" pitchFamily="50" charset="-128"/>
            </a:endParaRPr>
          </a:p>
          <a:p>
            <a:pPr>
              <a:spcBef>
                <a:spcPts val="0"/>
              </a:spcBef>
            </a:pPr>
            <a:endParaRPr lang="ja-JP" altLang="en-US" sz="1400" dirty="0">
              <a:latin typeface="MS UI Gothic" panose="020B0600070205080204" pitchFamily="50" charset="-128"/>
              <a:ea typeface="MS UI Gothic" panose="020B0600070205080204" pitchFamily="50" charset="-128"/>
            </a:endParaRPr>
          </a:p>
        </p:txBody>
      </p:sp>
      <p:sp>
        <p:nvSpPr>
          <p:cNvPr id="2065" name="テキスト ボックス 2064">
            <a:extLst>
              <a:ext uri="{FF2B5EF4-FFF2-40B4-BE49-F238E27FC236}">
                <a16:creationId xmlns:a16="http://schemas.microsoft.com/office/drawing/2014/main" id="{2EF86BF3-42AE-8B06-A4F8-D11CB27BF14F}"/>
              </a:ext>
            </a:extLst>
          </p:cNvPr>
          <p:cNvSpPr txBox="1"/>
          <p:nvPr/>
        </p:nvSpPr>
        <p:spPr>
          <a:xfrm>
            <a:off x="93365" y="11595036"/>
            <a:ext cx="9510399" cy="830997"/>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私の祖母は一人暮らしです。今年の夏はとても暑く、熱中症が心配だったので連絡するたびに、「クーラーつけてる？」「水分とってる？」と聞いていました。</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会ったときに聞くと、「冷たい飲み物はお腹を冷やすからあまり飲みたくない、でもお湯を沸かすのも暑くて</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」と、結局しっかり水分をとっていないようでした。</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自分のダイエット用のウォーターボトルに目盛りがついていて、自分の飲んだ量がひとめでわかって便利なので、プレゼントしたのですが、飲んだ量がこちらでも共有できたらいいのにと思って開発しようと思いました。</a:t>
            </a:r>
            <a:endParaRPr lang="en-US" altLang="ja-JP" sz="1200" dirty="0">
              <a:latin typeface="MS UI Gothic" panose="020B0600070205080204" pitchFamily="50" charset="-128"/>
              <a:ea typeface="MS UI Gothic" panose="020B0600070205080204" pitchFamily="50" charset="-128"/>
            </a:endParaRPr>
          </a:p>
        </p:txBody>
      </p:sp>
      <p:sp>
        <p:nvSpPr>
          <p:cNvPr id="25" name="Text Box 5">
            <a:extLst>
              <a:ext uri="{FF2B5EF4-FFF2-40B4-BE49-F238E27FC236}">
                <a16:creationId xmlns:a16="http://schemas.microsoft.com/office/drawing/2014/main" id="{FC81C83F-0887-9E39-2934-902290522094}"/>
              </a:ext>
            </a:extLst>
          </p:cNvPr>
          <p:cNvSpPr txBox="1">
            <a:spLocks noChangeArrowheads="1"/>
          </p:cNvSpPr>
          <p:nvPr/>
        </p:nvSpPr>
        <p:spPr bwMode="auto">
          <a:xfrm>
            <a:off x="107429" y="11111756"/>
            <a:ext cx="9752059" cy="2054309"/>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26" name="Text Box 4">
            <a:extLst>
              <a:ext uri="{FF2B5EF4-FFF2-40B4-BE49-F238E27FC236}">
                <a16:creationId xmlns:a16="http://schemas.microsoft.com/office/drawing/2014/main" id="{6CBF37A3-42CD-3FCD-84AD-D6ECD6211BC5}"/>
              </a:ext>
            </a:extLst>
          </p:cNvPr>
          <p:cNvSpPr txBox="1">
            <a:spLocks noChangeArrowheads="1"/>
          </p:cNvSpPr>
          <p:nvPr/>
        </p:nvSpPr>
        <p:spPr bwMode="auto">
          <a:xfrm>
            <a:off x="93365" y="11162299"/>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なぜ、この事業をやろうと思ったのか（会社・個人の原体験や背景、プログラムに対する意気込み等）</a:t>
            </a:r>
            <a:endParaRPr lang="en-US" altLang="ja-JP" sz="12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FD800BE0-C342-CA7A-FA0C-850BAD42AF65}"/>
              </a:ext>
            </a:extLst>
          </p:cNvPr>
          <p:cNvSpPr txBox="1"/>
          <p:nvPr/>
        </p:nvSpPr>
        <p:spPr>
          <a:xfrm>
            <a:off x="151412" y="10028822"/>
            <a:ext cx="9620648" cy="923330"/>
          </a:xfrm>
          <a:prstGeom prst="rect">
            <a:avLst/>
          </a:prstGeom>
          <a:noFill/>
        </p:spPr>
        <p:txBody>
          <a:bodyPr wrap="square" rtlCol="0">
            <a:spAutoFit/>
          </a:bodyPr>
          <a:lstStyle/>
          <a:p>
            <a:r>
              <a:rPr lang="ja-JP" altLang="en-US" sz="1600" dirty="0">
                <a:latin typeface="MS UI Gothic" panose="020B0600070205080204" pitchFamily="50" charset="-128"/>
                <a:ea typeface="MS UI Gothic" panose="020B0600070205080204" pitchFamily="50" charset="-128"/>
              </a:rPr>
              <a:t>高齢者や子供の熱中症を減らしたい！</a:t>
            </a:r>
            <a:endParaRPr lang="en-US" altLang="ja-JP" sz="1600" dirty="0">
              <a:latin typeface="MS UI Gothic" panose="020B0600070205080204" pitchFamily="50" charset="-128"/>
              <a:ea typeface="MS UI Gothic" panose="020B0600070205080204" pitchFamily="50" charset="-128"/>
            </a:endParaRPr>
          </a:p>
          <a:p>
            <a:r>
              <a:rPr lang="ja-JP" altLang="en-US" sz="1600" dirty="0">
                <a:latin typeface="MS UI Gothic" panose="020B0600070205080204" pitchFamily="50" charset="-128"/>
                <a:ea typeface="MS UI Gothic" panose="020B0600070205080204" pitchFamily="50" charset="-128"/>
              </a:rPr>
              <a:t>安否確認を気軽にして、先回りして注意喚起できたらいいなと思います。</a:t>
            </a:r>
            <a:endParaRPr lang="en-US" altLang="ja-JP" sz="1600" dirty="0">
              <a:latin typeface="MS UI Gothic" panose="020B0600070205080204" pitchFamily="50" charset="-128"/>
              <a:ea typeface="MS UI Gothic" panose="020B0600070205080204" pitchFamily="50" charset="-128"/>
            </a:endParaRPr>
          </a:p>
          <a:p>
            <a:endParaRPr kumimoji="1" lang="en-US" altLang="ja-JP" sz="1100" dirty="0">
              <a:latin typeface="MS UI Gothic" panose="020B0600070205080204" pitchFamily="50" charset="-128"/>
              <a:ea typeface="MS UI Gothic" panose="020B0600070205080204" pitchFamily="50" charset="-128"/>
            </a:endParaRPr>
          </a:p>
          <a:p>
            <a:endParaRPr kumimoji="1" lang="ja-JP" altLang="en-US" sz="1100"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B7FB4B67-D365-D068-6D25-A7FD8D20B51A}"/>
              </a:ext>
            </a:extLst>
          </p:cNvPr>
          <p:cNvSpPr txBox="1"/>
          <p:nvPr/>
        </p:nvSpPr>
        <p:spPr>
          <a:xfrm>
            <a:off x="195129" y="13551901"/>
            <a:ext cx="9620648" cy="430887"/>
          </a:xfrm>
          <a:prstGeom prst="rect">
            <a:avLst/>
          </a:prstGeom>
          <a:noFill/>
        </p:spPr>
        <p:txBody>
          <a:bodyPr wrap="square" rtlCol="0">
            <a:spAutoFit/>
          </a:bodyPr>
          <a:lstStyle/>
          <a:p>
            <a:r>
              <a:rPr kumimoji="1" lang="ja-JP" altLang="en-US" sz="1100" dirty="0">
                <a:latin typeface="MS UI Gothic" panose="020B0600070205080204" pitchFamily="50" charset="-128"/>
                <a:ea typeface="MS UI Gothic" panose="020B0600070205080204" pitchFamily="50" charset="-128"/>
              </a:rPr>
              <a:t>・材料費：</a:t>
            </a:r>
            <a:r>
              <a:rPr kumimoji="1" lang="en-US" altLang="ja-JP" sz="1100" dirty="0">
                <a:latin typeface="MS UI Gothic" panose="020B0600070205080204" pitchFamily="50" charset="-128"/>
                <a:ea typeface="MS UI Gothic" panose="020B0600070205080204" pitchFamily="50" charset="-128"/>
              </a:rPr>
              <a:t>15</a:t>
            </a:r>
            <a:r>
              <a:rPr kumimoji="1" lang="ja-JP" altLang="en-US" sz="1100" dirty="0">
                <a:latin typeface="MS UI Gothic" panose="020B0600070205080204" pitchFamily="50" charset="-128"/>
                <a:ea typeface="MS UI Gothic" panose="020B0600070205080204" pitchFamily="50" charset="-128"/>
              </a:rPr>
              <a:t>万円</a:t>
            </a:r>
            <a:endParaRPr kumimoji="1" lang="en-US" altLang="ja-JP" sz="1100" dirty="0">
              <a:latin typeface="MS UI Gothic" panose="020B0600070205080204" pitchFamily="50" charset="-128"/>
              <a:ea typeface="MS UI Gothic" panose="020B0600070205080204" pitchFamily="50" charset="-128"/>
            </a:endParaRPr>
          </a:p>
          <a:p>
            <a:r>
              <a:rPr lang="ja-JP" altLang="en-US" sz="1100" dirty="0">
                <a:latin typeface="MS UI Gothic" panose="020B0600070205080204" pitchFamily="50" charset="-128"/>
                <a:ea typeface="MS UI Gothic" panose="020B0600070205080204" pitchFamily="50" charset="-128"/>
              </a:rPr>
              <a:t>・アプリ開発費：</a:t>
            </a:r>
            <a:r>
              <a:rPr lang="en-US" altLang="ja-JP" sz="1100" dirty="0">
                <a:latin typeface="MS UI Gothic" panose="020B0600070205080204" pitchFamily="50" charset="-128"/>
                <a:ea typeface="MS UI Gothic" panose="020B0600070205080204" pitchFamily="50" charset="-128"/>
              </a:rPr>
              <a:t>5</a:t>
            </a:r>
            <a:r>
              <a:rPr lang="ja-JP" altLang="en-US" sz="1100" dirty="0">
                <a:latin typeface="MS UI Gothic" panose="020B0600070205080204" pitchFamily="50" charset="-128"/>
                <a:ea typeface="MS UI Gothic" panose="020B0600070205080204" pitchFamily="50" charset="-128"/>
              </a:rPr>
              <a:t>万円</a:t>
            </a:r>
            <a:endParaRPr kumimoji="1" lang="en-US" altLang="ja-JP" sz="1100" dirty="0">
              <a:latin typeface="MS UI Gothic" panose="020B0600070205080204" pitchFamily="50" charset="-128"/>
              <a:ea typeface="MS UI Gothic" panose="020B0600070205080204" pitchFamily="50" charset="-128"/>
            </a:endParaRPr>
          </a:p>
        </p:txBody>
      </p:sp>
      <p:sp>
        <p:nvSpPr>
          <p:cNvPr id="4" name="テキスト ボックス 3">
            <a:extLst>
              <a:ext uri="{FF2B5EF4-FFF2-40B4-BE49-F238E27FC236}">
                <a16:creationId xmlns:a16="http://schemas.microsoft.com/office/drawing/2014/main" id="{067F85D3-F053-9CED-4B42-F7E9D03A710A}"/>
              </a:ext>
            </a:extLst>
          </p:cNvPr>
          <p:cNvSpPr txBox="1"/>
          <p:nvPr/>
        </p:nvSpPr>
        <p:spPr>
          <a:xfrm>
            <a:off x="1781981" y="2563385"/>
            <a:ext cx="1705916" cy="477054"/>
          </a:xfrm>
          <a:prstGeom prst="rect">
            <a:avLst/>
          </a:prstGeom>
          <a:noFill/>
        </p:spPr>
        <p:txBody>
          <a:bodyPr wrap="none" rtlCol="0">
            <a:spAutoFit/>
          </a:bodyPr>
          <a:lstStyle/>
          <a:p>
            <a:r>
              <a:rPr kumimoji="1" lang="ja-JP" altLang="en-US" dirty="0">
                <a:latin typeface="MS UI Gothic" panose="020B0600070205080204" pitchFamily="50" charset="-128"/>
                <a:ea typeface="MS UI Gothic" panose="020B0600070205080204" pitchFamily="50" charset="-128"/>
              </a:rPr>
              <a:t>見守り水筒</a:t>
            </a:r>
          </a:p>
        </p:txBody>
      </p:sp>
      <p:pic>
        <p:nvPicPr>
          <p:cNvPr id="6" name="図 5">
            <a:extLst>
              <a:ext uri="{FF2B5EF4-FFF2-40B4-BE49-F238E27FC236}">
                <a16:creationId xmlns:a16="http://schemas.microsoft.com/office/drawing/2014/main" id="{49FB6C1B-F278-83C9-D008-D454D89517ED}"/>
              </a:ext>
            </a:extLst>
          </p:cNvPr>
          <p:cNvPicPr>
            <a:picLocks noChangeAspect="1"/>
          </p:cNvPicPr>
          <p:nvPr/>
        </p:nvPicPr>
        <p:blipFill>
          <a:blip r:embed="rId3"/>
          <a:stretch>
            <a:fillRect/>
          </a:stretch>
        </p:blipFill>
        <p:spPr>
          <a:xfrm>
            <a:off x="665857" y="7305470"/>
            <a:ext cx="700087" cy="1747836"/>
          </a:xfrm>
          <a:prstGeom prst="rect">
            <a:avLst/>
          </a:prstGeom>
        </p:spPr>
      </p:pic>
      <p:sp>
        <p:nvSpPr>
          <p:cNvPr id="7" name="テキスト ボックス 6">
            <a:extLst>
              <a:ext uri="{FF2B5EF4-FFF2-40B4-BE49-F238E27FC236}">
                <a16:creationId xmlns:a16="http://schemas.microsoft.com/office/drawing/2014/main" id="{85F6E192-9DC1-322E-8BBD-1E15642F191E}"/>
              </a:ext>
            </a:extLst>
          </p:cNvPr>
          <p:cNvSpPr txBox="1"/>
          <p:nvPr/>
        </p:nvSpPr>
        <p:spPr>
          <a:xfrm>
            <a:off x="1367504" y="7564957"/>
            <a:ext cx="1992853" cy="923330"/>
          </a:xfrm>
          <a:prstGeom prst="rect">
            <a:avLst/>
          </a:prstGeom>
          <a:noFill/>
        </p:spPr>
        <p:txBody>
          <a:bodyPr wrap="none" rtlCol="0">
            <a:spAutoFit/>
          </a:bodyPr>
          <a:lstStyle/>
          <a:p>
            <a:r>
              <a:rPr kumimoji="1" lang="ja-JP" altLang="en-US" sz="1800" dirty="0">
                <a:latin typeface="MS UI Gothic" panose="020B0600070205080204" pitchFamily="50" charset="-128"/>
                <a:ea typeface="MS UI Gothic" panose="020B0600070205080204" pitchFamily="50" charset="-128"/>
              </a:rPr>
              <a:t>・</a:t>
            </a:r>
            <a:r>
              <a:rPr kumimoji="1" lang="en-US" altLang="ja-JP" sz="1800" dirty="0">
                <a:latin typeface="MS UI Gothic" panose="020B0600070205080204" pitchFamily="50" charset="-128"/>
                <a:ea typeface="MS UI Gothic" panose="020B0600070205080204" pitchFamily="50" charset="-128"/>
              </a:rPr>
              <a:t>GPS</a:t>
            </a:r>
          </a:p>
          <a:p>
            <a:r>
              <a:rPr lang="ja-JP" altLang="en-US" sz="1800" dirty="0">
                <a:latin typeface="MS UI Gothic" panose="020B0600070205080204" pitchFamily="50" charset="-128"/>
                <a:ea typeface="MS UI Gothic" panose="020B0600070205080204" pitchFamily="50" charset="-128"/>
              </a:rPr>
              <a:t>・重量計測機能</a:t>
            </a:r>
            <a:endParaRPr lang="en-US" altLang="ja-JP" sz="1800" dirty="0">
              <a:latin typeface="MS UI Gothic" panose="020B0600070205080204" pitchFamily="50" charset="-128"/>
              <a:ea typeface="MS UI Gothic" panose="020B0600070205080204" pitchFamily="50" charset="-128"/>
            </a:endParaRPr>
          </a:p>
          <a:p>
            <a:r>
              <a:rPr lang="ja-JP" altLang="en-US" sz="1800" dirty="0">
                <a:latin typeface="MS UI Gothic" panose="020B0600070205080204" pitchFamily="50" charset="-128"/>
                <a:ea typeface="MS UI Gothic" panose="020B0600070205080204" pitchFamily="50" charset="-128"/>
              </a:rPr>
              <a:t>（減った量が分かる）</a:t>
            </a:r>
            <a:endParaRPr kumimoji="1" lang="ja-JP" altLang="en-US" sz="1800" dirty="0">
              <a:latin typeface="MS UI Gothic" panose="020B0600070205080204" pitchFamily="50" charset="-128"/>
              <a:ea typeface="MS UI Gothic" panose="020B0600070205080204" pitchFamily="50" charset="-128"/>
            </a:endParaRPr>
          </a:p>
        </p:txBody>
      </p:sp>
      <p:pic>
        <p:nvPicPr>
          <p:cNvPr id="12" name="図 11">
            <a:extLst>
              <a:ext uri="{FF2B5EF4-FFF2-40B4-BE49-F238E27FC236}">
                <a16:creationId xmlns:a16="http://schemas.microsoft.com/office/drawing/2014/main" id="{AF108E3B-E957-0BB1-BC3A-516DC975CCD1}"/>
              </a:ext>
            </a:extLst>
          </p:cNvPr>
          <p:cNvPicPr>
            <a:picLocks noChangeAspect="1"/>
          </p:cNvPicPr>
          <p:nvPr/>
        </p:nvPicPr>
        <p:blipFill>
          <a:blip r:embed="rId4"/>
          <a:stretch>
            <a:fillRect/>
          </a:stretch>
        </p:blipFill>
        <p:spPr>
          <a:xfrm>
            <a:off x="3186389" y="7200437"/>
            <a:ext cx="1939723" cy="2275335"/>
          </a:xfrm>
          <a:prstGeom prst="rect">
            <a:avLst/>
          </a:prstGeom>
        </p:spPr>
      </p:pic>
      <p:pic>
        <p:nvPicPr>
          <p:cNvPr id="14" name="図 13">
            <a:extLst>
              <a:ext uri="{FF2B5EF4-FFF2-40B4-BE49-F238E27FC236}">
                <a16:creationId xmlns:a16="http://schemas.microsoft.com/office/drawing/2014/main" id="{3F3958E3-8A77-D1AC-6423-7FFD8CE86BDB}"/>
              </a:ext>
            </a:extLst>
          </p:cNvPr>
          <p:cNvPicPr>
            <a:picLocks noChangeAspect="1"/>
          </p:cNvPicPr>
          <p:nvPr/>
        </p:nvPicPr>
        <p:blipFill>
          <a:blip r:embed="rId5"/>
          <a:stretch>
            <a:fillRect/>
          </a:stretch>
        </p:blipFill>
        <p:spPr>
          <a:xfrm>
            <a:off x="5044615" y="7836893"/>
            <a:ext cx="1340890" cy="1630262"/>
          </a:xfrm>
          <a:prstGeom prst="rect">
            <a:avLst/>
          </a:prstGeom>
        </p:spPr>
      </p:pic>
      <p:pic>
        <p:nvPicPr>
          <p:cNvPr id="16" name="図 15">
            <a:extLst>
              <a:ext uri="{FF2B5EF4-FFF2-40B4-BE49-F238E27FC236}">
                <a16:creationId xmlns:a16="http://schemas.microsoft.com/office/drawing/2014/main" id="{1925E7D6-BA3F-2188-9048-BE0E082061B2}"/>
              </a:ext>
            </a:extLst>
          </p:cNvPr>
          <p:cNvPicPr>
            <a:picLocks noChangeAspect="1"/>
          </p:cNvPicPr>
          <p:nvPr/>
        </p:nvPicPr>
        <p:blipFill>
          <a:blip r:embed="rId6"/>
          <a:stretch>
            <a:fillRect/>
          </a:stretch>
        </p:blipFill>
        <p:spPr>
          <a:xfrm>
            <a:off x="7422663" y="7621136"/>
            <a:ext cx="1639862" cy="1816826"/>
          </a:xfrm>
          <a:prstGeom prst="rect">
            <a:avLst/>
          </a:prstGeom>
        </p:spPr>
      </p:pic>
      <p:sp>
        <p:nvSpPr>
          <p:cNvPr id="17" name="テキスト ボックス 16">
            <a:extLst>
              <a:ext uri="{FF2B5EF4-FFF2-40B4-BE49-F238E27FC236}">
                <a16:creationId xmlns:a16="http://schemas.microsoft.com/office/drawing/2014/main" id="{600E067F-1EB1-5C5C-01BC-875DC877F26A}"/>
              </a:ext>
            </a:extLst>
          </p:cNvPr>
          <p:cNvSpPr txBox="1"/>
          <p:nvPr/>
        </p:nvSpPr>
        <p:spPr>
          <a:xfrm>
            <a:off x="7052367" y="7134251"/>
            <a:ext cx="2419252" cy="461665"/>
          </a:xfrm>
          <a:prstGeom prst="rect">
            <a:avLst/>
          </a:prstGeom>
          <a:noFill/>
        </p:spPr>
        <p:txBody>
          <a:bodyPr wrap="none" rtlCol="0">
            <a:spAutoFit/>
          </a:bodyPr>
          <a:lstStyle/>
          <a:p>
            <a:r>
              <a:rPr lang="ja-JP" altLang="en-US" sz="1200" dirty="0">
                <a:latin typeface="MS UI Gothic" panose="020B0600070205080204" pitchFamily="50" charset="-128"/>
                <a:ea typeface="MS UI Gothic" panose="020B0600070205080204" pitchFamily="50" charset="-128"/>
              </a:rPr>
              <a:t>どこにいてどのくらい水分をとっているか</a:t>
            </a:r>
            <a:endParaRPr lang="en-US" altLang="ja-JP" sz="1200" dirty="0">
              <a:latin typeface="MS UI Gothic" panose="020B0600070205080204" pitchFamily="50" charset="-128"/>
              <a:ea typeface="MS UI Gothic" panose="020B0600070205080204" pitchFamily="50" charset="-128"/>
            </a:endParaRPr>
          </a:p>
          <a:p>
            <a:r>
              <a:rPr kumimoji="1" lang="ja-JP" altLang="en-US" sz="1200" dirty="0">
                <a:latin typeface="MS UI Gothic" panose="020B0600070205080204" pitchFamily="50" charset="-128"/>
                <a:ea typeface="MS UI Gothic" panose="020B0600070205080204" pitchFamily="50" charset="-128"/>
              </a:rPr>
              <a:t>スマホに通知される</a:t>
            </a:r>
          </a:p>
        </p:txBody>
      </p:sp>
      <p:cxnSp>
        <p:nvCxnSpPr>
          <p:cNvPr id="19" name="直線矢印コネクタ 18">
            <a:extLst>
              <a:ext uri="{FF2B5EF4-FFF2-40B4-BE49-F238E27FC236}">
                <a16:creationId xmlns:a16="http://schemas.microsoft.com/office/drawing/2014/main" id="{04EFD6DF-205D-E00C-F728-1B2621DFB7A2}"/>
              </a:ext>
            </a:extLst>
          </p:cNvPr>
          <p:cNvCxnSpPr>
            <a:cxnSpLocks/>
          </p:cNvCxnSpPr>
          <p:nvPr/>
        </p:nvCxnSpPr>
        <p:spPr bwMode="auto">
          <a:xfrm>
            <a:off x="6635642" y="8488583"/>
            <a:ext cx="462786" cy="71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テキスト ボックス 23">
            <a:extLst>
              <a:ext uri="{FF2B5EF4-FFF2-40B4-BE49-F238E27FC236}">
                <a16:creationId xmlns:a16="http://schemas.microsoft.com/office/drawing/2014/main" id="{D480E7B5-2EF0-2BAC-CE36-3420F396B251}"/>
              </a:ext>
            </a:extLst>
          </p:cNvPr>
          <p:cNvSpPr txBox="1"/>
          <p:nvPr/>
        </p:nvSpPr>
        <p:spPr>
          <a:xfrm>
            <a:off x="4407205" y="7145318"/>
            <a:ext cx="1984839" cy="461665"/>
          </a:xfrm>
          <a:prstGeom prst="rect">
            <a:avLst/>
          </a:prstGeom>
          <a:noFill/>
        </p:spPr>
        <p:txBody>
          <a:bodyPr wrap="none" rtlCol="0">
            <a:spAutoFit/>
          </a:bodyPr>
          <a:lstStyle/>
          <a:p>
            <a:r>
              <a:rPr kumimoji="1" lang="ja-JP" altLang="en-US" sz="2400" dirty="0">
                <a:latin typeface="MS UI Gothic" panose="020B0600070205080204" pitchFamily="50" charset="-128"/>
                <a:ea typeface="MS UI Gothic" panose="020B0600070205080204" pitchFamily="50" charset="-128"/>
              </a:rPr>
              <a:t>高齢者や子供</a:t>
            </a:r>
          </a:p>
        </p:txBody>
      </p:sp>
      <p:grpSp>
        <p:nvGrpSpPr>
          <p:cNvPr id="5" name="グループ化 4">
            <a:extLst>
              <a:ext uri="{FF2B5EF4-FFF2-40B4-BE49-F238E27FC236}">
                <a16:creationId xmlns:a16="http://schemas.microsoft.com/office/drawing/2014/main" id="{4C96E6B5-1C8C-7E9E-298F-49DA6F0310A2}"/>
              </a:ext>
            </a:extLst>
          </p:cNvPr>
          <p:cNvGrpSpPr/>
          <p:nvPr/>
        </p:nvGrpSpPr>
        <p:grpSpPr>
          <a:xfrm>
            <a:off x="59745" y="743904"/>
            <a:ext cx="9788742" cy="1212340"/>
            <a:chOff x="59745" y="743904"/>
            <a:chExt cx="9788742" cy="1212340"/>
          </a:xfrm>
        </p:grpSpPr>
        <p:sp>
          <p:nvSpPr>
            <p:cNvPr id="8" name="Text Box 4">
              <a:extLst>
                <a:ext uri="{FF2B5EF4-FFF2-40B4-BE49-F238E27FC236}">
                  <a16:creationId xmlns:a16="http://schemas.microsoft.com/office/drawing/2014/main" id="{CA7E0859-34D5-5D2C-DF41-C95FD9070EC9}"/>
                </a:ext>
              </a:extLst>
            </p:cNvPr>
            <p:cNvSpPr txBox="1">
              <a:spLocks noChangeArrowheads="1"/>
            </p:cNvSpPr>
            <p:nvPr/>
          </p:nvSpPr>
          <p:spPr bwMode="auto">
            <a:xfrm>
              <a:off x="59745" y="756254"/>
              <a:ext cx="4926592"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名前・所属（大学、学部、学科）</a:t>
              </a: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 （チームリーダーを先頭に全員の名前をご記入ください）</a:t>
              </a:r>
            </a:p>
          </p:txBody>
        </p:sp>
        <p:sp>
          <p:nvSpPr>
            <p:cNvPr id="10" name="Text Box 4">
              <a:extLst>
                <a:ext uri="{FF2B5EF4-FFF2-40B4-BE49-F238E27FC236}">
                  <a16:creationId xmlns:a16="http://schemas.microsoft.com/office/drawing/2014/main" id="{546D2D9C-63FE-2E23-4A26-B663BF92D0D8}"/>
                </a:ext>
              </a:extLst>
            </p:cNvPr>
            <p:cNvSpPr txBox="1">
              <a:spLocks noChangeArrowheads="1"/>
            </p:cNvSpPr>
            <p:nvPr/>
          </p:nvSpPr>
          <p:spPr bwMode="auto">
            <a:xfrm>
              <a:off x="4954313" y="756184"/>
              <a:ext cx="4748548"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endParaRPr lang="ja-JP" altLang="en-US" sz="1000" dirty="0">
                <a:latin typeface="MS UI Gothic" panose="020B0600070205080204" pitchFamily="50" charset="-128"/>
                <a:ea typeface="MS UI Gothic" panose="020B0600070205080204" pitchFamily="50" charset="-128"/>
              </a:endParaRPr>
            </a:p>
          </p:txBody>
        </p:sp>
        <p:sp>
          <p:nvSpPr>
            <p:cNvPr id="11" name="Text Box 5">
              <a:extLst>
                <a:ext uri="{FF2B5EF4-FFF2-40B4-BE49-F238E27FC236}">
                  <a16:creationId xmlns:a16="http://schemas.microsoft.com/office/drawing/2014/main" id="{99685499-DEAC-CCDA-5F2E-D897B9F196B3}"/>
                </a:ext>
              </a:extLst>
            </p:cNvPr>
            <p:cNvSpPr txBox="1">
              <a:spLocks noChangeArrowheads="1"/>
            </p:cNvSpPr>
            <p:nvPr/>
          </p:nvSpPr>
          <p:spPr bwMode="auto">
            <a:xfrm>
              <a:off x="96428" y="743904"/>
              <a:ext cx="9752059" cy="1212340"/>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grpSp>
      <p:sp>
        <p:nvSpPr>
          <p:cNvPr id="40" name="テキスト ボックス 39">
            <a:extLst>
              <a:ext uri="{FF2B5EF4-FFF2-40B4-BE49-F238E27FC236}">
                <a16:creationId xmlns:a16="http://schemas.microsoft.com/office/drawing/2014/main" id="{0E4B5A49-F1D3-478C-9353-7C8EFD148E09}"/>
              </a:ext>
            </a:extLst>
          </p:cNvPr>
          <p:cNvSpPr txBox="1"/>
          <p:nvPr/>
        </p:nvSpPr>
        <p:spPr>
          <a:xfrm>
            <a:off x="127982" y="1076304"/>
            <a:ext cx="7023076" cy="738664"/>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リーダー：岡山　太郎（岡山大学　自然科学研究科　修士２年生　機械システム工学専攻）</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メンバー：〇〇</a:t>
            </a:r>
            <a:r>
              <a:rPr lang="ja-JP" altLang="en-US" sz="1400" dirty="0">
                <a:latin typeface="MS UI Gothic" panose="020B0600070205080204" pitchFamily="50" charset="-128"/>
                <a:ea typeface="MS UI Gothic" panose="020B0600070205080204" pitchFamily="50" charset="-128"/>
              </a:rPr>
              <a:t>　〇〇（岡山大学　自然科学研究科　修士１年生　電子情報システム工学専攻）</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　　　　　〇〇</a:t>
            </a:r>
            <a:r>
              <a:rPr lang="ja-JP" altLang="en-US" sz="1400" dirty="0">
                <a:latin typeface="MS UI Gothic" panose="020B0600070205080204" pitchFamily="50" charset="-128"/>
                <a:ea typeface="MS UI Gothic" panose="020B0600070205080204" pitchFamily="50" charset="-128"/>
              </a:rPr>
              <a:t>　〇〇（岡山大学　工学部４年生）</a:t>
            </a:r>
            <a:endParaRPr kumimoji="1"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0495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F7C7-D92D-42CA-7269-64900ABA7CE0}"/>
            </a:ext>
          </a:extLst>
        </p:cNvPr>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4C1935E1-8A87-EB1C-A5E3-8D29F2843E69}"/>
              </a:ext>
            </a:extLst>
          </p:cNvPr>
          <p:cNvGrpSpPr/>
          <p:nvPr/>
        </p:nvGrpSpPr>
        <p:grpSpPr>
          <a:xfrm>
            <a:off x="4903235" y="7278028"/>
            <a:ext cx="2999426" cy="1625583"/>
            <a:chOff x="5477847" y="7692280"/>
            <a:chExt cx="3741124" cy="1337079"/>
          </a:xfrm>
        </p:grpSpPr>
        <p:sp>
          <p:nvSpPr>
            <p:cNvPr id="24" name="四角形: 角を丸くする 23">
              <a:extLst>
                <a:ext uri="{FF2B5EF4-FFF2-40B4-BE49-F238E27FC236}">
                  <a16:creationId xmlns:a16="http://schemas.microsoft.com/office/drawing/2014/main" id="{5632C8E3-A9D2-8604-7A3E-353BBE08838F}"/>
                </a:ext>
              </a:extLst>
            </p:cNvPr>
            <p:cNvSpPr/>
            <p:nvPr/>
          </p:nvSpPr>
          <p:spPr bwMode="auto">
            <a:xfrm>
              <a:off x="5672782" y="7692280"/>
              <a:ext cx="3546189" cy="1337079"/>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sp>
          <p:nvSpPr>
            <p:cNvPr id="29" name="二等辺三角形 28">
              <a:extLst>
                <a:ext uri="{FF2B5EF4-FFF2-40B4-BE49-F238E27FC236}">
                  <a16:creationId xmlns:a16="http://schemas.microsoft.com/office/drawing/2014/main" id="{DD10746F-1605-65CC-F8DC-F36DE92EAA06}"/>
                </a:ext>
              </a:extLst>
            </p:cNvPr>
            <p:cNvSpPr/>
            <p:nvPr/>
          </p:nvSpPr>
          <p:spPr bwMode="auto">
            <a:xfrm rot="16200000">
              <a:off x="5471010" y="8602786"/>
              <a:ext cx="208609" cy="194935"/>
            </a:xfrm>
            <a:prstGeom prst="triangl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grpSp>
      <p:sp>
        <p:nvSpPr>
          <p:cNvPr id="8" name="四角形: 角を丸くする 7">
            <a:extLst>
              <a:ext uri="{FF2B5EF4-FFF2-40B4-BE49-F238E27FC236}">
                <a16:creationId xmlns:a16="http://schemas.microsoft.com/office/drawing/2014/main" id="{5A866F2D-0FAB-943C-1164-2BDD94F8598A}"/>
              </a:ext>
            </a:extLst>
          </p:cNvPr>
          <p:cNvSpPr/>
          <p:nvPr/>
        </p:nvSpPr>
        <p:spPr bwMode="auto">
          <a:xfrm>
            <a:off x="499931" y="7631090"/>
            <a:ext cx="914400" cy="1337079"/>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sp>
        <p:nvSpPr>
          <p:cNvPr id="4" name="四角形: 角を丸くする 3">
            <a:extLst>
              <a:ext uri="{FF2B5EF4-FFF2-40B4-BE49-F238E27FC236}">
                <a16:creationId xmlns:a16="http://schemas.microsoft.com/office/drawing/2014/main" id="{6A5E4D46-9A7A-4B43-1ABD-6A4F39EB476A}"/>
              </a:ext>
            </a:extLst>
          </p:cNvPr>
          <p:cNvSpPr/>
          <p:nvPr/>
        </p:nvSpPr>
        <p:spPr bwMode="auto">
          <a:xfrm>
            <a:off x="2148268" y="7638461"/>
            <a:ext cx="914400" cy="1337079"/>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1" lang="ja-JP" altLang="en-US" sz="2500" b="0" i="0" u="none" strike="noStrike" cap="none" normalizeH="0" baseline="0">
              <a:ln>
                <a:noFill/>
              </a:ln>
              <a:solidFill>
                <a:schemeClr val="tx1"/>
              </a:solidFill>
              <a:effectLst/>
              <a:latin typeface="MS UI Gothic" panose="020B0600070205080204" pitchFamily="50" charset="-128"/>
              <a:ea typeface="MS UI Gothic" panose="020B0600070205080204" pitchFamily="50" charset="-128"/>
              <a:cs typeface="ＭＳ Ｐゴシック" pitchFamily="50" charset="-128"/>
            </a:endParaRPr>
          </a:p>
        </p:txBody>
      </p:sp>
      <p:sp>
        <p:nvSpPr>
          <p:cNvPr id="2050" name="Rectangle 2">
            <a:extLst>
              <a:ext uri="{FF2B5EF4-FFF2-40B4-BE49-F238E27FC236}">
                <a16:creationId xmlns:a16="http://schemas.microsoft.com/office/drawing/2014/main" id="{A59C9CA0-8F3C-6723-BCB5-875E4E92AC3C}"/>
              </a:ext>
            </a:extLst>
          </p:cNvPr>
          <p:cNvSpPr>
            <a:spLocks noGrp="1" noChangeArrowheads="1"/>
          </p:cNvSpPr>
          <p:nvPr>
            <p:ph type="ctrTitle"/>
          </p:nvPr>
        </p:nvSpPr>
        <p:spPr>
          <a:xfrm>
            <a:off x="1097905" y="59608"/>
            <a:ext cx="7632848" cy="630237"/>
          </a:xfrm>
          <a:noFill/>
          <a:ln>
            <a:noFill/>
          </a:ln>
        </p:spPr>
        <p:txBody>
          <a:bodyPr/>
          <a:lstStyle/>
          <a:p>
            <a:pPr eaLnBrk="1" hangingPunct="1"/>
            <a:r>
              <a:rPr lang="ja-JP" altLang="en-US" sz="2800" dirty="0">
                <a:solidFill>
                  <a:schemeClr val="tx1"/>
                </a:solidFill>
                <a:latin typeface="MS UI Gothic" panose="020B0600070205080204" pitchFamily="50" charset="-128"/>
                <a:ea typeface="MS UI Gothic" panose="020B0600070205080204" pitchFamily="50" charset="-128"/>
              </a:rPr>
              <a:t>　テックガレージプロジェクト応募用紙（記入例）</a:t>
            </a:r>
          </a:p>
        </p:txBody>
      </p:sp>
      <p:sp>
        <p:nvSpPr>
          <p:cNvPr id="2052" name="Text Box 5">
            <a:extLst>
              <a:ext uri="{FF2B5EF4-FFF2-40B4-BE49-F238E27FC236}">
                <a16:creationId xmlns:a16="http://schemas.microsoft.com/office/drawing/2014/main" id="{B5B695F7-BFF9-4B2A-F16B-8DC1D5AA9254}"/>
              </a:ext>
            </a:extLst>
          </p:cNvPr>
          <p:cNvSpPr txBox="1">
            <a:spLocks noChangeArrowheads="1"/>
          </p:cNvSpPr>
          <p:nvPr/>
        </p:nvSpPr>
        <p:spPr bwMode="auto">
          <a:xfrm>
            <a:off x="103172" y="2453340"/>
            <a:ext cx="9752059" cy="1539422"/>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cxnSp>
        <p:nvCxnSpPr>
          <p:cNvPr id="9" name="直線コネクタ 8">
            <a:extLst>
              <a:ext uri="{FF2B5EF4-FFF2-40B4-BE49-F238E27FC236}">
                <a16:creationId xmlns:a16="http://schemas.microsoft.com/office/drawing/2014/main" id="{33846D74-5E87-4D6E-C60F-14EC7BAF8869}"/>
              </a:ext>
            </a:extLst>
          </p:cNvPr>
          <p:cNvCxnSpPr/>
          <p:nvPr/>
        </p:nvCxnSpPr>
        <p:spPr bwMode="auto">
          <a:xfrm flipV="1">
            <a:off x="192462" y="3152620"/>
            <a:ext cx="9421547" cy="201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4">
            <a:extLst>
              <a:ext uri="{FF2B5EF4-FFF2-40B4-BE49-F238E27FC236}">
                <a16:creationId xmlns:a16="http://schemas.microsoft.com/office/drawing/2014/main" id="{59D2B6C7-FE3F-7398-0934-B6E68BC6A7CB}"/>
              </a:ext>
            </a:extLst>
          </p:cNvPr>
          <p:cNvSpPr txBox="1">
            <a:spLocks noChangeArrowheads="1"/>
          </p:cNvSpPr>
          <p:nvPr/>
        </p:nvSpPr>
        <p:spPr bwMode="auto">
          <a:xfrm>
            <a:off x="93365" y="323565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アイデアの概要・</a:t>
            </a:r>
            <a:r>
              <a:rPr lang="ja-JP" altLang="en-US" sz="1200" b="1">
                <a:latin typeface="MS UI Gothic" panose="020B0600070205080204" pitchFamily="50" charset="-128"/>
                <a:ea typeface="MS UI Gothic" panose="020B0600070205080204" pitchFamily="50" charset="-128"/>
              </a:rPr>
              <a:t>テーマ：</a:t>
            </a:r>
            <a:endParaRPr lang="en-US" altLang="ja-JP" sz="1200" b="1" dirty="0">
              <a:latin typeface="MS UI Gothic" panose="020B0600070205080204" pitchFamily="50" charset="-128"/>
              <a:ea typeface="MS UI Gothic" panose="020B0600070205080204" pitchFamily="50" charset="-128"/>
            </a:endParaRPr>
          </a:p>
        </p:txBody>
      </p:sp>
      <p:sp>
        <p:nvSpPr>
          <p:cNvPr id="32" name="Text Box 4">
            <a:extLst>
              <a:ext uri="{FF2B5EF4-FFF2-40B4-BE49-F238E27FC236}">
                <a16:creationId xmlns:a16="http://schemas.microsoft.com/office/drawing/2014/main" id="{6B97E702-B96F-DDDE-B8D4-8592FAB91E41}"/>
              </a:ext>
            </a:extLst>
          </p:cNvPr>
          <p:cNvSpPr txBox="1">
            <a:spLocks noChangeArrowheads="1"/>
          </p:cNvSpPr>
          <p:nvPr/>
        </p:nvSpPr>
        <p:spPr bwMode="auto">
          <a:xfrm>
            <a:off x="93365" y="2479423"/>
            <a:ext cx="9520644"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アイデアの</a:t>
            </a:r>
            <a:r>
              <a:rPr lang="ja-JP" altLang="en-US" sz="1200" b="1">
                <a:latin typeface="MS UI Gothic" panose="020B0600070205080204" pitchFamily="50" charset="-128"/>
                <a:ea typeface="MS UI Gothic" panose="020B0600070205080204" pitchFamily="50" charset="-128"/>
              </a:rPr>
              <a:t>タイトル：</a:t>
            </a:r>
            <a:endParaRPr lang="ja-JP" altLang="en-US" sz="1600" b="1">
              <a:latin typeface="MS UI Gothic" panose="020B0600070205080204" pitchFamily="50" charset="-128"/>
              <a:ea typeface="MS UI Gothic" panose="020B0600070205080204" pitchFamily="50" charset="-128"/>
            </a:endParaRPr>
          </a:p>
        </p:txBody>
      </p:sp>
      <p:sp>
        <p:nvSpPr>
          <p:cNvPr id="37" name="Text Box 5">
            <a:extLst>
              <a:ext uri="{FF2B5EF4-FFF2-40B4-BE49-F238E27FC236}">
                <a16:creationId xmlns:a16="http://schemas.microsoft.com/office/drawing/2014/main" id="{AB2C5872-8E9D-971A-567E-F05F1AE136D6}"/>
              </a:ext>
            </a:extLst>
          </p:cNvPr>
          <p:cNvSpPr txBox="1">
            <a:spLocks noChangeArrowheads="1"/>
          </p:cNvSpPr>
          <p:nvPr/>
        </p:nvSpPr>
        <p:spPr bwMode="auto">
          <a:xfrm>
            <a:off x="103173" y="4078129"/>
            <a:ext cx="9752059" cy="261988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38" name="Text Box 4">
            <a:extLst>
              <a:ext uri="{FF2B5EF4-FFF2-40B4-BE49-F238E27FC236}">
                <a16:creationId xmlns:a16="http://schemas.microsoft.com/office/drawing/2014/main" id="{F7BEC5AE-1670-9B06-FF96-C3EAE2073617}"/>
              </a:ext>
            </a:extLst>
          </p:cNvPr>
          <p:cNvSpPr txBox="1">
            <a:spLocks noChangeArrowheads="1"/>
          </p:cNvSpPr>
          <p:nvPr/>
        </p:nvSpPr>
        <p:spPr bwMode="auto">
          <a:xfrm>
            <a:off x="93365" y="4121129"/>
            <a:ext cx="97344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顧客・提供価値（誰のどんな願望・ニーズに、どんな価値を提供するのか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出来るだけ詳しくお書きください</a:t>
            </a:r>
            <a:r>
              <a:rPr lang="ja-JP" altLang="en-US" sz="1200" b="1">
                <a:latin typeface="MS UI Gothic" panose="020B0600070205080204" pitchFamily="50" charset="-128"/>
                <a:ea typeface="MS UI Gothic" panose="020B0600070205080204" pitchFamily="50" charset="-128"/>
              </a:rPr>
              <a:t>。）</a:t>
            </a:r>
            <a:endParaRPr lang="en-US" altLang="ja-JP" sz="1200" b="1" dirty="0">
              <a:latin typeface="MS UI Gothic" panose="020B0600070205080204" pitchFamily="50" charset="-128"/>
              <a:ea typeface="MS UI Gothic" panose="020B0600070205080204" pitchFamily="50" charset="-128"/>
            </a:endParaRPr>
          </a:p>
        </p:txBody>
      </p:sp>
      <p:sp>
        <p:nvSpPr>
          <p:cNvPr id="39" name="Text Box 5">
            <a:extLst>
              <a:ext uri="{FF2B5EF4-FFF2-40B4-BE49-F238E27FC236}">
                <a16:creationId xmlns:a16="http://schemas.microsoft.com/office/drawing/2014/main" id="{8EEB357A-C3CA-79F5-C8FF-3212E1681EA4}"/>
              </a:ext>
            </a:extLst>
          </p:cNvPr>
          <p:cNvSpPr txBox="1">
            <a:spLocks noChangeArrowheads="1"/>
          </p:cNvSpPr>
          <p:nvPr/>
        </p:nvSpPr>
        <p:spPr bwMode="auto">
          <a:xfrm>
            <a:off x="105410" y="6781608"/>
            <a:ext cx="9752059" cy="274515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2" name="Text Box 4">
            <a:extLst>
              <a:ext uri="{FF2B5EF4-FFF2-40B4-BE49-F238E27FC236}">
                <a16:creationId xmlns:a16="http://schemas.microsoft.com/office/drawing/2014/main" id="{D8A63328-4BAE-0F46-0ED5-C9D1B9F9752B}"/>
              </a:ext>
            </a:extLst>
          </p:cNvPr>
          <p:cNvSpPr txBox="1">
            <a:spLocks noChangeArrowheads="1"/>
          </p:cNvSpPr>
          <p:nvPr/>
        </p:nvSpPr>
        <p:spPr bwMode="auto">
          <a:xfrm>
            <a:off x="93365" y="6804856"/>
            <a:ext cx="6711581"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事業またはサービスの全体像・イメージ（図示　</a:t>
            </a:r>
            <a:r>
              <a:rPr lang="en-US" altLang="ja-JP" sz="1200" b="1" dirty="0">
                <a:latin typeface="MS UI Gothic" panose="020B0600070205080204" pitchFamily="50" charset="-128"/>
                <a:ea typeface="MS UI Gothic" panose="020B0600070205080204" pitchFamily="50" charset="-128"/>
              </a:rPr>
              <a:t>※</a:t>
            </a:r>
            <a:r>
              <a:rPr lang="ja-JP" altLang="en-US" sz="1200" b="1" dirty="0">
                <a:latin typeface="MS UI Gothic" panose="020B0600070205080204" pitchFamily="50" charset="-128"/>
                <a:ea typeface="MS UI Gothic" panose="020B0600070205080204" pitchFamily="50" charset="-128"/>
              </a:rPr>
              <a:t>別紙資料でのご提出も可能です）</a:t>
            </a:r>
            <a:endParaRPr lang="en-US" altLang="ja-JP" sz="1200" b="1" dirty="0">
              <a:latin typeface="MS UI Gothic" panose="020B0600070205080204" pitchFamily="50" charset="-128"/>
              <a:ea typeface="MS UI Gothic" panose="020B0600070205080204" pitchFamily="50" charset="-128"/>
            </a:endParaRPr>
          </a:p>
        </p:txBody>
      </p:sp>
      <p:sp>
        <p:nvSpPr>
          <p:cNvPr id="45" name="Text Box 5">
            <a:extLst>
              <a:ext uri="{FF2B5EF4-FFF2-40B4-BE49-F238E27FC236}">
                <a16:creationId xmlns:a16="http://schemas.microsoft.com/office/drawing/2014/main" id="{43EBEABA-F0A2-4AB8-F382-478D5A1C9960}"/>
              </a:ext>
            </a:extLst>
          </p:cNvPr>
          <p:cNvSpPr txBox="1">
            <a:spLocks noChangeArrowheads="1"/>
          </p:cNvSpPr>
          <p:nvPr/>
        </p:nvSpPr>
        <p:spPr bwMode="auto">
          <a:xfrm>
            <a:off x="102040" y="9649172"/>
            <a:ext cx="9752059" cy="2113965"/>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a:latin typeface="MS UI Gothic" panose="020B0600070205080204" pitchFamily="50" charset="-128"/>
              <a:ea typeface="MS UI Gothic" panose="020B0600070205080204" pitchFamily="50" charset="-128"/>
            </a:endParaRPr>
          </a:p>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sp>
        <p:nvSpPr>
          <p:cNvPr id="46" name="Text Box 4">
            <a:extLst>
              <a:ext uri="{FF2B5EF4-FFF2-40B4-BE49-F238E27FC236}">
                <a16:creationId xmlns:a16="http://schemas.microsoft.com/office/drawing/2014/main" id="{1A216FDE-1756-3431-DA46-F6B7E7A9BB0F}"/>
              </a:ext>
            </a:extLst>
          </p:cNvPr>
          <p:cNvSpPr txBox="1">
            <a:spLocks noChangeArrowheads="1"/>
          </p:cNvSpPr>
          <p:nvPr/>
        </p:nvSpPr>
        <p:spPr bwMode="auto">
          <a:xfrm>
            <a:off x="93364" y="9710508"/>
            <a:ext cx="9520643"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この事業またはサービスを通じてどのような社会（現在）をどのような社会（事業を通じて変化した後）に変えたいのか（目指す世界観・ビジョン）</a:t>
            </a:r>
            <a:endParaRPr lang="en-US" altLang="ja-JP" sz="1200" b="1" dirty="0">
              <a:latin typeface="MS UI Gothic" panose="020B0600070205080204" pitchFamily="50" charset="-128"/>
              <a:ea typeface="MS UI Gothic" panose="020B0600070205080204" pitchFamily="50" charset="-128"/>
            </a:endParaRPr>
          </a:p>
        </p:txBody>
      </p:sp>
      <p:sp>
        <p:nvSpPr>
          <p:cNvPr id="34" name="Text Box 5">
            <a:extLst>
              <a:ext uri="{FF2B5EF4-FFF2-40B4-BE49-F238E27FC236}">
                <a16:creationId xmlns:a16="http://schemas.microsoft.com/office/drawing/2014/main" id="{0B5B7BB4-6C1C-2411-2BA1-04829B37F27F}"/>
              </a:ext>
            </a:extLst>
          </p:cNvPr>
          <p:cNvSpPr txBox="1">
            <a:spLocks noChangeArrowheads="1"/>
          </p:cNvSpPr>
          <p:nvPr/>
        </p:nvSpPr>
        <p:spPr bwMode="auto">
          <a:xfrm>
            <a:off x="102040" y="13263894"/>
            <a:ext cx="9752059" cy="1011863"/>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47" name="Text Box 4">
            <a:extLst>
              <a:ext uri="{FF2B5EF4-FFF2-40B4-BE49-F238E27FC236}">
                <a16:creationId xmlns:a16="http://schemas.microsoft.com/office/drawing/2014/main" id="{46836C31-3A49-7373-7D4E-F372B3FBA121}"/>
              </a:ext>
            </a:extLst>
          </p:cNvPr>
          <p:cNvSpPr txBox="1">
            <a:spLocks noChangeArrowheads="1"/>
          </p:cNvSpPr>
          <p:nvPr/>
        </p:nvSpPr>
        <p:spPr bwMode="auto">
          <a:xfrm>
            <a:off x="70490" y="13304623"/>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プロジェクト遂行に必要となる支援内容・おおよその金額（試作品作成のための材料費、消耗品費等）</a:t>
            </a:r>
            <a:endParaRPr lang="en-US" altLang="ja-JP" sz="1200" b="1" dirty="0">
              <a:latin typeface="MS UI Gothic" panose="020B0600070205080204" pitchFamily="50" charset="-128"/>
              <a:ea typeface="MS UI Gothic" panose="020B0600070205080204" pitchFamily="50" charset="-128"/>
            </a:endParaRPr>
          </a:p>
        </p:txBody>
      </p:sp>
      <p:sp>
        <p:nvSpPr>
          <p:cNvPr id="3" name="テキスト ボックス 2">
            <a:extLst>
              <a:ext uri="{FF2B5EF4-FFF2-40B4-BE49-F238E27FC236}">
                <a16:creationId xmlns:a16="http://schemas.microsoft.com/office/drawing/2014/main" id="{4A8C2E28-87F4-BAA6-FE0A-73B3A96301E2}"/>
              </a:ext>
            </a:extLst>
          </p:cNvPr>
          <p:cNvSpPr txBox="1"/>
          <p:nvPr/>
        </p:nvSpPr>
        <p:spPr>
          <a:xfrm>
            <a:off x="96402" y="2016324"/>
            <a:ext cx="6255239" cy="415498"/>
          </a:xfrm>
          <a:prstGeom prst="rect">
            <a:avLst/>
          </a:prstGeom>
          <a:noFill/>
        </p:spPr>
        <p:txBody>
          <a:bodyPr wrap="none" rtlCol="0">
            <a:spAutoFit/>
          </a:bodyPr>
          <a:lstStyle/>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プログラムにエントリーいただいたアイデアはプログラムに取り組む過程において、大きく変更となる可能性があります。</a:t>
            </a:r>
            <a:endParaRPr kumimoji="1" lang="en-US" altLang="ja-JP" sz="1050" dirty="0">
              <a:latin typeface="MS UI Gothic" panose="020B0600070205080204" pitchFamily="50" charset="-128"/>
              <a:ea typeface="MS UI Gothic" panose="020B0600070205080204" pitchFamily="50" charset="-128"/>
            </a:endParaRPr>
          </a:p>
          <a:p>
            <a:r>
              <a:rPr kumimoji="1" lang="en-US" altLang="ja-JP" sz="1050" dirty="0">
                <a:latin typeface="MS UI Gothic" panose="020B0600070205080204" pitchFamily="50" charset="-128"/>
                <a:ea typeface="MS UI Gothic" panose="020B0600070205080204" pitchFamily="50" charset="-128"/>
              </a:rPr>
              <a:t>※</a:t>
            </a:r>
            <a:r>
              <a:rPr kumimoji="1" lang="ja-JP" altLang="en-US" sz="1050" dirty="0">
                <a:latin typeface="MS UI Gothic" panose="020B0600070205080204" pitchFamily="50" charset="-128"/>
                <a:ea typeface="MS UI Gothic" panose="020B0600070205080204" pitchFamily="50" charset="-128"/>
              </a:rPr>
              <a:t>ご応募いただいた個人情報、アイデアはミ事務局で管理し、本プログラム以外に使用することは一切ございません。</a:t>
            </a:r>
          </a:p>
        </p:txBody>
      </p:sp>
      <p:sp>
        <p:nvSpPr>
          <p:cNvPr id="2057" name="テキスト ボックス 2056">
            <a:extLst>
              <a:ext uri="{FF2B5EF4-FFF2-40B4-BE49-F238E27FC236}">
                <a16:creationId xmlns:a16="http://schemas.microsoft.com/office/drawing/2014/main" id="{B0A92DA9-7339-9E20-7C3D-1BDC9B811165}"/>
              </a:ext>
            </a:extLst>
          </p:cNvPr>
          <p:cNvSpPr txBox="1"/>
          <p:nvPr/>
        </p:nvSpPr>
        <p:spPr>
          <a:xfrm>
            <a:off x="1842100" y="3290044"/>
            <a:ext cx="7471988" cy="461665"/>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近所ネコの写真を撮ってアプリにアップすれば、自分のマップに猫のアバターが飼える。</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ユーザーどうしで交流ができ、世界中の猫のバーチャル飼い主になれる。</a:t>
            </a:r>
            <a:endParaRPr lang="en-US" altLang="ja-JP" sz="1200" dirty="0">
              <a:latin typeface="MS UI Gothic" panose="020B0600070205080204" pitchFamily="50" charset="-128"/>
              <a:ea typeface="MS UI Gothic" panose="020B0600070205080204" pitchFamily="50" charset="-128"/>
            </a:endParaRPr>
          </a:p>
        </p:txBody>
      </p:sp>
      <p:sp>
        <p:nvSpPr>
          <p:cNvPr id="2058" name="テキスト ボックス 2057">
            <a:extLst>
              <a:ext uri="{FF2B5EF4-FFF2-40B4-BE49-F238E27FC236}">
                <a16:creationId xmlns:a16="http://schemas.microsoft.com/office/drawing/2014/main" id="{4A3EA41B-CDDF-5908-8D45-838DF373ED31}"/>
              </a:ext>
            </a:extLst>
          </p:cNvPr>
          <p:cNvSpPr txBox="1"/>
          <p:nvPr/>
        </p:nvSpPr>
        <p:spPr>
          <a:xfrm>
            <a:off x="213141" y="4577340"/>
            <a:ext cx="9635346" cy="2108269"/>
          </a:xfrm>
          <a:prstGeom prst="rect">
            <a:avLst/>
          </a:prstGeom>
          <a:noFill/>
        </p:spPr>
        <p:txBody>
          <a:bodyPr wrap="square" rtlCol="0">
            <a:spAutoFit/>
          </a:bodyPr>
          <a:lstStyle/>
          <a:p>
            <a:pPr>
              <a:spcBef>
                <a:spcPts val="600"/>
              </a:spcBef>
            </a:pPr>
            <a:r>
              <a:rPr lang="ja-JP" altLang="en-US" sz="1200" b="1" dirty="0">
                <a:latin typeface="MS UI Gothic" panose="020B0600070205080204" pitchFamily="50" charset="-128"/>
                <a:ea typeface="MS UI Gothic" panose="020B0600070205080204" pitchFamily="50" charset="-128"/>
              </a:rPr>
              <a:t>顧客とニーズ：猫好き。飼いたいがアレルギーや住まいの理由で飼えないが、いつも猫を愛でたい気持ちが強い独身２０代後半女性</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猫の写真を撮るだけでは物足りず、自分の猫のようにかわいがりたい。また、保護猫の活動に興味があるが踏み出せない。</a:t>
            </a:r>
            <a:endParaRPr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ja-JP" sz="1200" b="1" dirty="0">
                <a:latin typeface="MS UI Gothic" panose="020B0600070205080204" pitchFamily="50" charset="-128"/>
                <a:ea typeface="MS UI Gothic" panose="020B0600070205080204" pitchFamily="50" charset="-128"/>
              </a:rPr>
              <a:t>提供価値</a:t>
            </a:r>
            <a:r>
              <a:rPr kumimoji="0" lang="ja-JP" altLang="en-US" sz="1200" b="1" dirty="0">
                <a:latin typeface="MS UI Gothic" panose="020B0600070205080204" pitchFamily="50" charset="-128"/>
                <a:ea typeface="MS UI Gothic" panose="020B0600070205080204" pitchFamily="50" charset="-128"/>
              </a:rPr>
              <a:t>　　：まるで近所の猫の飼い主になったかのように、リアルな猫のアバターを自分のスマホにどんどん貯めていくことができる</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kumimoji="0" lang="ja-JP" altLang="en-US" sz="1200" b="1" dirty="0">
                <a:latin typeface="MS UI Gothic" panose="020B0600070205080204" pitchFamily="50" charset="-128"/>
                <a:ea typeface="MS UI Gothic" panose="020B0600070205080204" pitchFamily="50" charset="-128"/>
              </a:rPr>
              <a:t>　　　　　　　友人だけでなく、同じアプリユーザーの猫好きな人と交流し、かわいい猫の写真をたくさん見ることができる</a:t>
            </a:r>
            <a:endParaRPr kumimoji="0" lang="en-US" altLang="ja-JP" sz="1200" b="1" dirty="0">
              <a:latin typeface="MS UI Gothic" panose="020B0600070205080204" pitchFamily="50" charset="-128"/>
              <a:ea typeface="MS UI Gothic" panose="020B0600070205080204" pitchFamily="50" charset="-128"/>
            </a:endParaRPr>
          </a:p>
          <a:p>
            <a:pPr>
              <a:spcBef>
                <a:spcPts val="600"/>
              </a:spcBef>
            </a:pPr>
            <a:endParaRPr kumimoji="0"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想定利用イメージ：近所や旅先で猫を見つけたらスマホで写真を撮り、それをアプリ上でためていけるので、ふとした時間に自分の</a:t>
            </a:r>
            <a:endParaRPr lang="en-US" altLang="ja-JP" sz="1200" b="1" dirty="0">
              <a:latin typeface="MS UI Gothic" panose="020B0600070205080204" pitchFamily="50" charset="-128"/>
              <a:ea typeface="MS UI Gothic" panose="020B0600070205080204" pitchFamily="50" charset="-128"/>
            </a:endParaRPr>
          </a:p>
          <a:p>
            <a:pPr>
              <a:spcBef>
                <a:spcPts val="600"/>
              </a:spcBef>
            </a:pPr>
            <a:r>
              <a:rPr lang="ja-JP" altLang="en-US" sz="1200" b="1" dirty="0">
                <a:latin typeface="MS UI Gothic" panose="020B0600070205080204" pitchFamily="50" charset="-128"/>
                <a:ea typeface="MS UI Gothic" panose="020B0600070205080204" pitchFamily="50" charset="-128"/>
              </a:rPr>
              <a:t>　　　　　　　　　飼い猫を見るようにいつでも見て癒しを得ることができる。</a:t>
            </a:r>
            <a:endParaRPr lang="en-US" altLang="ja-JP" sz="1200" b="1" dirty="0">
              <a:latin typeface="MS UI Gothic" panose="020B0600070205080204" pitchFamily="50" charset="-128"/>
              <a:ea typeface="MS UI Gothic" panose="020B0600070205080204" pitchFamily="50" charset="-128"/>
            </a:endParaRPr>
          </a:p>
        </p:txBody>
      </p:sp>
      <p:sp>
        <p:nvSpPr>
          <p:cNvPr id="25" name="Text Box 5">
            <a:extLst>
              <a:ext uri="{FF2B5EF4-FFF2-40B4-BE49-F238E27FC236}">
                <a16:creationId xmlns:a16="http://schemas.microsoft.com/office/drawing/2014/main" id="{5128294F-CD6B-C3A8-824E-2161206F22FF}"/>
              </a:ext>
            </a:extLst>
          </p:cNvPr>
          <p:cNvSpPr txBox="1">
            <a:spLocks noChangeArrowheads="1"/>
          </p:cNvSpPr>
          <p:nvPr/>
        </p:nvSpPr>
        <p:spPr bwMode="auto">
          <a:xfrm>
            <a:off x="107429" y="11833891"/>
            <a:ext cx="9752059" cy="1332174"/>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a:p>
            <a:pPr defTabSz="1279525">
              <a:spcBef>
                <a:spcPct val="50000"/>
              </a:spcBef>
            </a:pPr>
            <a:endParaRPr lang="ja-JP" altLang="en-US" sz="1100" dirty="0">
              <a:latin typeface="MS UI Gothic" panose="020B0600070205080204" pitchFamily="50" charset="-128"/>
              <a:ea typeface="MS UI Gothic" panose="020B0600070205080204" pitchFamily="50" charset="-128"/>
            </a:endParaRPr>
          </a:p>
        </p:txBody>
      </p:sp>
      <p:sp>
        <p:nvSpPr>
          <p:cNvPr id="26" name="Text Box 4">
            <a:extLst>
              <a:ext uri="{FF2B5EF4-FFF2-40B4-BE49-F238E27FC236}">
                <a16:creationId xmlns:a16="http://schemas.microsoft.com/office/drawing/2014/main" id="{A263303A-A1A0-8FBE-1679-5B580DE8EFAE}"/>
              </a:ext>
            </a:extLst>
          </p:cNvPr>
          <p:cNvSpPr txBox="1">
            <a:spLocks noChangeArrowheads="1"/>
          </p:cNvSpPr>
          <p:nvPr/>
        </p:nvSpPr>
        <p:spPr bwMode="auto">
          <a:xfrm>
            <a:off x="102039" y="11922377"/>
            <a:ext cx="9734442" cy="313932"/>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ja-JP" altLang="en-US" sz="1200" b="1" dirty="0">
                <a:latin typeface="MS UI Gothic" panose="020B0600070205080204" pitchFamily="50" charset="-128"/>
                <a:ea typeface="MS UI Gothic" panose="020B0600070205080204" pitchFamily="50" charset="-128"/>
              </a:rPr>
              <a:t>なぜ、この事業をやろうと思ったのか（会社・個人の原体験や背景、プログラムに対する意気込み等）</a:t>
            </a:r>
            <a:endParaRPr lang="en-US" altLang="ja-JP" sz="12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AEC4BA41-EF77-01EA-A8BD-BD2CA5EEA122}"/>
              </a:ext>
            </a:extLst>
          </p:cNvPr>
          <p:cNvSpPr txBox="1"/>
          <p:nvPr/>
        </p:nvSpPr>
        <p:spPr>
          <a:xfrm>
            <a:off x="167743" y="12261529"/>
            <a:ext cx="9620648" cy="830997"/>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猫好きな友人が、アレルギーで猫を飼えないため、近所の猫の写真を撮りためては猫好きグループでシェアしているのを見てひらめきました。</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猫に人生救われているヒトは私もふくめ、たくさんいます。今度はヒトが猫さんを救う番です。</a:t>
            </a:r>
            <a:endParaRPr lang="en-US" altLang="ja-JP" sz="1200" dirty="0">
              <a:latin typeface="MS UI Gothic" panose="020B0600070205080204" pitchFamily="50" charset="-128"/>
              <a:ea typeface="MS UI Gothic" panose="020B0600070205080204" pitchFamily="50" charset="-128"/>
            </a:endParaRPr>
          </a:p>
          <a:p>
            <a:endParaRPr kumimoji="1" lang="en-US" altLang="ja-JP" sz="1200" dirty="0">
              <a:latin typeface="MS UI Gothic" panose="020B0600070205080204" pitchFamily="50" charset="-128"/>
              <a:ea typeface="MS UI Gothic" panose="020B0600070205080204" pitchFamily="50" charset="-128"/>
            </a:endParaRPr>
          </a:p>
          <a:p>
            <a:endParaRPr kumimoji="1" lang="ja-JP" altLang="en-US" sz="1200" dirty="0">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1ACDC99C-67BB-EF69-AB82-F2C9C6DB8A14}"/>
              </a:ext>
            </a:extLst>
          </p:cNvPr>
          <p:cNvSpPr txBox="1"/>
          <p:nvPr/>
        </p:nvSpPr>
        <p:spPr>
          <a:xfrm>
            <a:off x="158936" y="13593513"/>
            <a:ext cx="9620648" cy="830997"/>
          </a:xfrm>
          <a:prstGeom prst="rect">
            <a:avLst/>
          </a:prstGeom>
          <a:noFill/>
        </p:spPr>
        <p:txBody>
          <a:bodyPr wrap="square" rtlCol="0">
            <a:spAutoFit/>
          </a:bodyPr>
          <a:lstStyle/>
          <a:p>
            <a:r>
              <a:rPr lang="ja-JP" altLang="en-US" sz="1200" dirty="0">
                <a:latin typeface="MS UI Gothic" panose="020B0600070205080204" pitchFamily="50" charset="-128"/>
                <a:ea typeface="MS UI Gothic" panose="020B0600070205080204" pitchFamily="50" charset="-128"/>
              </a:rPr>
              <a:t>・アプリ作成費用　</a:t>
            </a:r>
            <a:r>
              <a:rPr lang="en-US" altLang="ja-JP" sz="1200" dirty="0">
                <a:latin typeface="MS UI Gothic" panose="020B0600070205080204" pitchFamily="50" charset="-128"/>
                <a:ea typeface="MS UI Gothic" panose="020B0600070205080204" pitchFamily="50" charset="-128"/>
              </a:rPr>
              <a:t>22</a:t>
            </a:r>
            <a:r>
              <a:rPr lang="ja-JP" altLang="en-US" sz="1200" dirty="0">
                <a:latin typeface="MS UI Gothic" panose="020B0600070205080204" pitchFamily="50" charset="-128"/>
                <a:ea typeface="MS UI Gothic" panose="020B0600070205080204" pitchFamily="50" charset="-128"/>
              </a:rPr>
              <a:t>万円</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a:t>
            </a:r>
            <a:r>
              <a:rPr lang="en-US" altLang="ja-JP" sz="1200" dirty="0">
                <a:latin typeface="MS UI Gothic" panose="020B0600070205080204" pitchFamily="50" charset="-128"/>
                <a:ea typeface="MS UI Gothic" panose="020B0600070205080204" pitchFamily="50" charset="-128"/>
              </a:rPr>
              <a:t>SNS</a:t>
            </a:r>
            <a:r>
              <a:rPr lang="ja-JP" altLang="en-US" sz="1200" dirty="0">
                <a:latin typeface="MS UI Gothic" panose="020B0600070205080204" pitchFamily="50" charset="-128"/>
                <a:ea typeface="MS UI Gothic" panose="020B0600070205080204" pitchFamily="50" charset="-128"/>
              </a:rPr>
              <a:t>広告費用　</a:t>
            </a:r>
            <a:r>
              <a:rPr lang="en-US" altLang="ja-JP" sz="1200" dirty="0">
                <a:latin typeface="MS UI Gothic" panose="020B0600070205080204" pitchFamily="50" charset="-128"/>
                <a:ea typeface="MS UI Gothic" panose="020B0600070205080204" pitchFamily="50" charset="-128"/>
              </a:rPr>
              <a:t>2</a:t>
            </a:r>
            <a:r>
              <a:rPr lang="ja-JP" altLang="en-US" sz="1200" dirty="0">
                <a:latin typeface="MS UI Gothic" panose="020B0600070205080204" pitchFamily="50" charset="-128"/>
                <a:ea typeface="MS UI Gothic" panose="020B0600070205080204" pitchFamily="50" charset="-128"/>
              </a:rPr>
              <a:t>万円</a:t>
            </a:r>
            <a:endParaRPr lang="en-US" altLang="ja-JP" sz="1200" dirty="0">
              <a:latin typeface="MS UI Gothic" panose="020B0600070205080204" pitchFamily="50" charset="-128"/>
              <a:ea typeface="MS UI Gothic" panose="020B0600070205080204" pitchFamily="50" charset="-128"/>
            </a:endParaRPr>
          </a:p>
          <a:p>
            <a:r>
              <a:rPr kumimoji="1" lang="ja-JP" altLang="en-US" sz="1200" dirty="0">
                <a:latin typeface="MS UI Gothic" panose="020B0600070205080204" pitchFamily="50" charset="-128"/>
                <a:ea typeface="MS UI Gothic" panose="020B0600070205080204" pitchFamily="50" charset="-128"/>
              </a:rPr>
              <a:t>・取材費（岡山駅ー尾道駅　往復</a:t>
            </a:r>
            <a:r>
              <a:rPr kumimoji="1" lang="en-US" altLang="ja-JP" sz="1200" dirty="0">
                <a:latin typeface="MS UI Gothic" panose="020B0600070205080204" pitchFamily="50" charset="-128"/>
                <a:ea typeface="MS UI Gothic" panose="020B0600070205080204" pitchFamily="50" charset="-128"/>
              </a:rPr>
              <a:t>2680</a:t>
            </a:r>
            <a:r>
              <a:rPr kumimoji="1" lang="ja-JP" altLang="en-US" sz="1200" dirty="0">
                <a:latin typeface="MS UI Gothic" panose="020B0600070205080204" pitchFamily="50" charset="-128"/>
                <a:ea typeface="MS UI Gothic" panose="020B0600070205080204" pitchFamily="50" charset="-128"/>
              </a:rPr>
              <a:t>円</a:t>
            </a:r>
            <a:r>
              <a:rPr kumimoji="1" lang="en-US" altLang="ja-JP" sz="1200" dirty="0">
                <a:latin typeface="MS UI Gothic" panose="020B0600070205080204" pitchFamily="50" charset="-128"/>
                <a:ea typeface="MS UI Gothic" panose="020B0600070205080204" pitchFamily="50" charset="-128"/>
              </a:rPr>
              <a:t>×3</a:t>
            </a:r>
            <a:r>
              <a:rPr kumimoji="1" lang="ja-JP" altLang="en-US" sz="1200" dirty="0">
                <a:latin typeface="MS UI Gothic" panose="020B0600070205080204" pitchFamily="50" charset="-128"/>
                <a:ea typeface="MS UI Gothic" panose="020B0600070205080204" pitchFamily="50" charset="-128"/>
              </a:rPr>
              <a:t>人分）</a:t>
            </a:r>
            <a:endParaRPr kumimoji="1" lang="en-US" altLang="ja-JP" sz="1200" dirty="0">
              <a:latin typeface="MS UI Gothic" panose="020B0600070205080204" pitchFamily="50" charset="-128"/>
              <a:ea typeface="MS UI Gothic" panose="020B0600070205080204" pitchFamily="50" charset="-128"/>
            </a:endParaRPr>
          </a:p>
          <a:p>
            <a:endParaRPr kumimoji="1" lang="ja-JP" altLang="en-US" sz="1200" dirty="0">
              <a:latin typeface="MS UI Gothic" panose="020B0600070205080204" pitchFamily="50" charset="-128"/>
              <a:ea typeface="MS UI Gothic" panose="020B0600070205080204" pitchFamily="50" charset="-128"/>
            </a:endParaRPr>
          </a:p>
        </p:txBody>
      </p:sp>
      <p:sp>
        <p:nvSpPr>
          <p:cNvPr id="5" name="テキスト ボックス 4">
            <a:extLst>
              <a:ext uri="{FF2B5EF4-FFF2-40B4-BE49-F238E27FC236}">
                <a16:creationId xmlns:a16="http://schemas.microsoft.com/office/drawing/2014/main" id="{555DC60A-00AD-AE0C-D7F2-CBB9D57C7CD9}"/>
              </a:ext>
            </a:extLst>
          </p:cNvPr>
          <p:cNvSpPr txBox="1"/>
          <p:nvPr/>
        </p:nvSpPr>
        <p:spPr>
          <a:xfrm>
            <a:off x="1601961" y="2572800"/>
            <a:ext cx="2154757" cy="477054"/>
          </a:xfrm>
          <a:prstGeom prst="rect">
            <a:avLst/>
          </a:prstGeom>
          <a:noFill/>
        </p:spPr>
        <p:txBody>
          <a:bodyPr wrap="none" rtlCol="0">
            <a:spAutoFit/>
          </a:bodyPr>
          <a:lstStyle/>
          <a:p>
            <a:r>
              <a:rPr kumimoji="1" lang="ja-JP" altLang="en-US" dirty="0">
                <a:latin typeface="MS UI Gothic" panose="020B0600070205080204" pitchFamily="50" charset="-128"/>
                <a:ea typeface="MS UI Gothic" panose="020B0600070205080204" pitchFamily="50" charset="-128"/>
              </a:rPr>
              <a:t>リアルねこあつめ</a:t>
            </a:r>
          </a:p>
        </p:txBody>
      </p:sp>
      <p:pic>
        <p:nvPicPr>
          <p:cNvPr id="7" name="グラフィックス 6" descr="ネコ">
            <a:extLst>
              <a:ext uri="{FF2B5EF4-FFF2-40B4-BE49-F238E27FC236}">
                <a16:creationId xmlns:a16="http://schemas.microsoft.com/office/drawing/2014/main" id="{E709C530-90AE-CB9F-6814-F5E61DC2D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683" y="8282912"/>
            <a:ext cx="485073" cy="485073"/>
          </a:xfrm>
          <a:prstGeom prst="rect">
            <a:avLst/>
          </a:prstGeom>
        </p:spPr>
      </p:pic>
      <p:pic>
        <p:nvPicPr>
          <p:cNvPr id="10" name="グラフィックス 9" descr="ネコ">
            <a:extLst>
              <a:ext uri="{FF2B5EF4-FFF2-40B4-BE49-F238E27FC236}">
                <a16:creationId xmlns:a16="http://schemas.microsoft.com/office/drawing/2014/main" id="{16B19FC0-AB54-E654-2A37-FB253F133E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9691" y="8226068"/>
            <a:ext cx="493871" cy="493871"/>
          </a:xfrm>
          <a:prstGeom prst="rect">
            <a:avLst/>
          </a:prstGeom>
        </p:spPr>
      </p:pic>
      <p:pic>
        <p:nvPicPr>
          <p:cNvPr id="16" name="グラフィックス 15" descr="スマート フォン">
            <a:extLst>
              <a:ext uri="{FF2B5EF4-FFF2-40B4-BE49-F238E27FC236}">
                <a16:creationId xmlns:a16="http://schemas.microsoft.com/office/drawing/2014/main" id="{9D183540-417D-AF1D-9A1F-651B1FA6F3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3750" y="7572753"/>
            <a:ext cx="1443972" cy="1443972"/>
          </a:xfrm>
          <a:prstGeom prst="rect">
            <a:avLst/>
          </a:prstGeom>
        </p:spPr>
      </p:pic>
      <p:pic>
        <p:nvPicPr>
          <p:cNvPr id="18" name="グラフィックス 17" descr="カメラ">
            <a:extLst>
              <a:ext uri="{FF2B5EF4-FFF2-40B4-BE49-F238E27FC236}">
                <a16:creationId xmlns:a16="http://schemas.microsoft.com/office/drawing/2014/main" id="{95819FE9-A3B6-1E10-2703-1325EA2382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7536" y="7728346"/>
            <a:ext cx="445246" cy="445246"/>
          </a:xfrm>
          <a:prstGeom prst="rect">
            <a:avLst/>
          </a:prstGeom>
        </p:spPr>
      </p:pic>
      <p:pic>
        <p:nvPicPr>
          <p:cNvPr id="22" name="グラフィックス 21" descr="つながり">
            <a:extLst>
              <a:ext uri="{FF2B5EF4-FFF2-40B4-BE49-F238E27FC236}">
                <a16:creationId xmlns:a16="http://schemas.microsoft.com/office/drawing/2014/main" id="{5B1B7A6A-1675-55A7-7D7F-F047029283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37241" y="7973187"/>
            <a:ext cx="914400" cy="914400"/>
          </a:xfrm>
          <a:prstGeom prst="rect">
            <a:avLst/>
          </a:prstGeom>
        </p:spPr>
      </p:pic>
      <p:pic>
        <p:nvPicPr>
          <p:cNvPr id="31" name="グラフィックス 30" descr="硬貨">
            <a:extLst>
              <a:ext uri="{FF2B5EF4-FFF2-40B4-BE49-F238E27FC236}">
                <a16:creationId xmlns:a16="http://schemas.microsoft.com/office/drawing/2014/main" id="{35E0D3DA-4B79-5686-6A15-9B8A3B1F34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49468" y="7830558"/>
            <a:ext cx="356544" cy="356544"/>
          </a:xfrm>
          <a:prstGeom prst="rect">
            <a:avLst/>
          </a:prstGeom>
        </p:spPr>
      </p:pic>
      <p:pic>
        <p:nvPicPr>
          <p:cNvPr id="35" name="グラフィックス 34" descr="女の人">
            <a:extLst>
              <a:ext uri="{FF2B5EF4-FFF2-40B4-BE49-F238E27FC236}">
                <a16:creationId xmlns:a16="http://schemas.microsoft.com/office/drawing/2014/main" id="{6A13A677-B567-4987-EDB9-56E60D27C1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34772" y="8321936"/>
            <a:ext cx="541391" cy="541391"/>
          </a:xfrm>
          <a:prstGeom prst="rect">
            <a:avLst/>
          </a:prstGeom>
        </p:spPr>
      </p:pic>
      <p:pic>
        <p:nvPicPr>
          <p:cNvPr id="49" name="グラフィックス 48" descr="ハート">
            <a:extLst>
              <a:ext uri="{FF2B5EF4-FFF2-40B4-BE49-F238E27FC236}">
                <a16:creationId xmlns:a16="http://schemas.microsoft.com/office/drawing/2014/main" id="{0706C181-9C12-FF53-1088-E3CFB71560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89835" y="8459197"/>
            <a:ext cx="306742" cy="306742"/>
          </a:xfrm>
          <a:prstGeom prst="rect">
            <a:avLst/>
          </a:prstGeom>
        </p:spPr>
      </p:pic>
      <p:pic>
        <p:nvPicPr>
          <p:cNvPr id="50" name="グラフィックス 49" descr="ネコ">
            <a:extLst>
              <a:ext uri="{FF2B5EF4-FFF2-40B4-BE49-F238E27FC236}">
                <a16:creationId xmlns:a16="http://schemas.microsoft.com/office/drawing/2014/main" id="{E70F4AAB-C892-B7FC-33E7-DE83F42232A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5304" y="8284076"/>
            <a:ext cx="485073" cy="485073"/>
          </a:xfrm>
          <a:prstGeom prst="rect">
            <a:avLst/>
          </a:prstGeom>
        </p:spPr>
      </p:pic>
      <p:sp>
        <p:nvSpPr>
          <p:cNvPr id="6" name="テキスト ボックス 5">
            <a:extLst>
              <a:ext uri="{FF2B5EF4-FFF2-40B4-BE49-F238E27FC236}">
                <a16:creationId xmlns:a16="http://schemas.microsoft.com/office/drawing/2014/main" id="{150DA350-DD62-7DA2-D20C-4BCE5E61555B}"/>
              </a:ext>
            </a:extLst>
          </p:cNvPr>
          <p:cNvSpPr txBox="1"/>
          <p:nvPr/>
        </p:nvSpPr>
        <p:spPr>
          <a:xfrm>
            <a:off x="2332424" y="7715736"/>
            <a:ext cx="543739" cy="307777"/>
          </a:xfrm>
          <a:prstGeom prst="rect">
            <a:avLst/>
          </a:prstGeom>
          <a:noFill/>
        </p:spPr>
        <p:txBody>
          <a:bodyPr wrap="none" rtlCol="0">
            <a:spAutoFit/>
          </a:bodyPr>
          <a:lstStyle/>
          <a:p>
            <a:r>
              <a:rPr kumimoji="1" lang="ja-JP" altLang="en-US" sz="1400" dirty="0">
                <a:latin typeface="MS UI Gothic" panose="020B0600070205080204" pitchFamily="50" charset="-128"/>
                <a:ea typeface="MS UI Gothic" panose="020B0600070205080204" pitchFamily="50" charset="-128"/>
              </a:rPr>
              <a:t>顧客</a:t>
            </a:r>
          </a:p>
        </p:txBody>
      </p:sp>
      <p:sp>
        <p:nvSpPr>
          <p:cNvPr id="11" name="テキスト ボックス 10">
            <a:extLst>
              <a:ext uri="{FF2B5EF4-FFF2-40B4-BE49-F238E27FC236}">
                <a16:creationId xmlns:a16="http://schemas.microsoft.com/office/drawing/2014/main" id="{5434373E-4BE0-5605-A28E-FD9E87DC516C}"/>
              </a:ext>
            </a:extLst>
          </p:cNvPr>
          <p:cNvSpPr txBox="1"/>
          <p:nvPr/>
        </p:nvSpPr>
        <p:spPr>
          <a:xfrm>
            <a:off x="595493" y="7738269"/>
            <a:ext cx="723275" cy="307777"/>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地域猫</a:t>
            </a:r>
            <a:endParaRPr lang="en-US" altLang="ja-JP" sz="1400" dirty="0">
              <a:latin typeface="MS UI Gothic" panose="020B0600070205080204" pitchFamily="50" charset="-128"/>
              <a:ea typeface="MS UI Gothic" panose="020B0600070205080204" pitchFamily="50" charset="-128"/>
            </a:endParaRPr>
          </a:p>
        </p:txBody>
      </p:sp>
      <p:cxnSp>
        <p:nvCxnSpPr>
          <p:cNvPr id="13" name="直線矢印コネクタ 12">
            <a:extLst>
              <a:ext uri="{FF2B5EF4-FFF2-40B4-BE49-F238E27FC236}">
                <a16:creationId xmlns:a16="http://schemas.microsoft.com/office/drawing/2014/main" id="{25A3249D-D756-E4F3-3BEB-22BD1B988B24}"/>
              </a:ext>
            </a:extLst>
          </p:cNvPr>
          <p:cNvCxnSpPr>
            <a:cxnSpLocks/>
          </p:cNvCxnSpPr>
          <p:nvPr/>
        </p:nvCxnSpPr>
        <p:spPr bwMode="auto">
          <a:xfrm>
            <a:off x="3115915" y="8232430"/>
            <a:ext cx="8236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テキスト ボックス 16">
            <a:extLst>
              <a:ext uri="{FF2B5EF4-FFF2-40B4-BE49-F238E27FC236}">
                <a16:creationId xmlns:a16="http://schemas.microsoft.com/office/drawing/2014/main" id="{8ED6EF7B-9890-F1BB-F939-4F983ECC9EFB}"/>
              </a:ext>
            </a:extLst>
          </p:cNvPr>
          <p:cNvSpPr txBox="1"/>
          <p:nvPr/>
        </p:nvSpPr>
        <p:spPr>
          <a:xfrm>
            <a:off x="1476961" y="8135215"/>
            <a:ext cx="543739" cy="307777"/>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撮影</a:t>
            </a:r>
            <a:endParaRPr kumimoji="1" lang="ja-JP" altLang="en-US" sz="1400" dirty="0">
              <a:latin typeface="MS UI Gothic" panose="020B0600070205080204" pitchFamily="50" charset="-128"/>
              <a:ea typeface="MS UI Gothic" panose="020B0600070205080204" pitchFamily="50" charset="-128"/>
            </a:endParaRPr>
          </a:p>
        </p:txBody>
      </p:sp>
      <p:sp>
        <p:nvSpPr>
          <p:cNvPr id="19" name="テキスト ボックス 18">
            <a:extLst>
              <a:ext uri="{FF2B5EF4-FFF2-40B4-BE49-F238E27FC236}">
                <a16:creationId xmlns:a16="http://schemas.microsoft.com/office/drawing/2014/main" id="{58735259-558A-64AB-721D-9A1D53357D00}"/>
              </a:ext>
            </a:extLst>
          </p:cNvPr>
          <p:cNvSpPr txBox="1"/>
          <p:nvPr/>
        </p:nvSpPr>
        <p:spPr>
          <a:xfrm>
            <a:off x="3073832" y="8282912"/>
            <a:ext cx="840295" cy="577081"/>
          </a:xfrm>
          <a:prstGeom prst="rect">
            <a:avLst/>
          </a:prstGeom>
          <a:noFill/>
        </p:spPr>
        <p:txBody>
          <a:bodyPr wrap="none" rtlCol="0">
            <a:spAutoFit/>
          </a:bodyPr>
          <a:lstStyle/>
          <a:p>
            <a:r>
              <a:rPr lang="ja-JP" altLang="en-US" sz="1050" dirty="0">
                <a:latin typeface="MS UI Gothic" panose="020B0600070205080204" pitchFamily="50" charset="-128"/>
                <a:ea typeface="MS UI Gothic" panose="020B0600070205080204" pitchFamily="50" charset="-128"/>
              </a:rPr>
              <a:t>アプリに追加</a:t>
            </a:r>
            <a:endParaRPr lang="en-US" altLang="ja-JP" sz="1050" dirty="0">
              <a:latin typeface="MS UI Gothic" panose="020B0600070205080204" pitchFamily="50" charset="-128"/>
              <a:ea typeface="MS UI Gothic" panose="020B0600070205080204" pitchFamily="50" charset="-128"/>
            </a:endParaRPr>
          </a:p>
          <a:p>
            <a:r>
              <a:rPr kumimoji="1" lang="ja-JP" altLang="en-US" sz="1050" dirty="0">
                <a:latin typeface="MS UI Gothic" panose="020B0600070205080204" pitchFamily="50" charset="-128"/>
                <a:ea typeface="MS UI Gothic" panose="020B0600070205080204" pitchFamily="50" charset="-128"/>
              </a:rPr>
              <a:t>えさやりなど</a:t>
            </a:r>
            <a:endParaRPr kumimoji="1" lang="en-US" altLang="ja-JP" sz="1050" dirty="0">
              <a:latin typeface="MS UI Gothic" panose="020B0600070205080204" pitchFamily="50" charset="-128"/>
              <a:ea typeface="MS UI Gothic" panose="020B0600070205080204" pitchFamily="50" charset="-128"/>
            </a:endParaRPr>
          </a:p>
          <a:p>
            <a:r>
              <a:rPr lang="ja-JP" altLang="en-US" sz="1050" dirty="0">
                <a:latin typeface="MS UI Gothic" panose="020B0600070205080204" pitchFamily="50" charset="-128"/>
                <a:ea typeface="MS UI Gothic" panose="020B0600070205080204" pitchFamily="50" charset="-128"/>
              </a:rPr>
              <a:t>課金</a:t>
            </a:r>
            <a:endParaRPr kumimoji="1" lang="ja-JP" altLang="en-US" sz="1050" dirty="0">
              <a:latin typeface="MS UI Gothic" panose="020B0600070205080204" pitchFamily="50" charset="-128"/>
              <a:ea typeface="MS UI Gothic" panose="020B0600070205080204" pitchFamily="50" charset="-128"/>
            </a:endParaRPr>
          </a:p>
        </p:txBody>
      </p:sp>
      <p:pic>
        <p:nvPicPr>
          <p:cNvPr id="36" name="グラフィックス 35" descr="ネコ">
            <a:extLst>
              <a:ext uri="{FF2B5EF4-FFF2-40B4-BE49-F238E27FC236}">
                <a16:creationId xmlns:a16="http://schemas.microsoft.com/office/drawing/2014/main" id="{0CF3C4C2-AD61-9C56-63B5-F2D783CBAC6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426511" y="7977751"/>
            <a:ext cx="485073" cy="485073"/>
          </a:xfrm>
          <a:prstGeom prst="rect">
            <a:avLst/>
          </a:prstGeom>
        </p:spPr>
      </p:pic>
      <p:pic>
        <p:nvPicPr>
          <p:cNvPr id="40" name="グラフィックス 39" descr="ネコ">
            <a:extLst>
              <a:ext uri="{FF2B5EF4-FFF2-40B4-BE49-F238E27FC236}">
                <a16:creationId xmlns:a16="http://schemas.microsoft.com/office/drawing/2014/main" id="{9B6CE25D-11BB-F1D4-4C4D-60A5D69C51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4946" y="7981563"/>
            <a:ext cx="493871" cy="493871"/>
          </a:xfrm>
          <a:prstGeom prst="rect">
            <a:avLst/>
          </a:prstGeom>
        </p:spPr>
      </p:pic>
      <p:pic>
        <p:nvPicPr>
          <p:cNvPr id="41" name="グラフィックス 40" descr="ネコ">
            <a:extLst>
              <a:ext uri="{FF2B5EF4-FFF2-40B4-BE49-F238E27FC236}">
                <a16:creationId xmlns:a16="http://schemas.microsoft.com/office/drawing/2014/main" id="{0D4A970F-849C-FA66-E4E3-8AD5EBCCA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4124" y="8382867"/>
            <a:ext cx="485073" cy="485073"/>
          </a:xfrm>
          <a:prstGeom prst="rect">
            <a:avLst/>
          </a:prstGeom>
        </p:spPr>
      </p:pic>
      <p:sp>
        <p:nvSpPr>
          <p:cNvPr id="44" name="テキスト ボックス 43">
            <a:extLst>
              <a:ext uri="{FF2B5EF4-FFF2-40B4-BE49-F238E27FC236}">
                <a16:creationId xmlns:a16="http://schemas.microsoft.com/office/drawing/2014/main" id="{A1CC1A6C-3CAA-CA85-8C3D-156245E04A37}"/>
              </a:ext>
            </a:extLst>
          </p:cNvPr>
          <p:cNvSpPr txBox="1"/>
          <p:nvPr/>
        </p:nvSpPr>
        <p:spPr>
          <a:xfrm>
            <a:off x="5073097" y="7313565"/>
            <a:ext cx="2595582" cy="553998"/>
          </a:xfrm>
          <a:prstGeom prst="rect">
            <a:avLst/>
          </a:prstGeom>
          <a:noFill/>
        </p:spPr>
        <p:txBody>
          <a:bodyPr wrap="none" rtlCol="0">
            <a:spAutoFit/>
          </a:bodyPr>
          <a:lstStyle/>
          <a:p>
            <a:r>
              <a:rPr kumimoji="1" lang="ja-JP" altLang="en-US" sz="1000" dirty="0">
                <a:latin typeface="MS UI Gothic" panose="020B0600070205080204" pitchFamily="50" charset="-128"/>
                <a:ea typeface="MS UI Gothic" panose="020B0600070205080204" pitchFamily="50" charset="-128"/>
              </a:rPr>
              <a:t>アプリ上の地図上にリアルな猫が生息</a:t>
            </a:r>
            <a:endParaRPr kumimoji="1" lang="en-US" altLang="ja-JP" sz="1000" dirty="0">
              <a:latin typeface="MS UI Gothic" panose="020B0600070205080204" pitchFamily="50" charset="-128"/>
              <a:ea typeface="MS UI Gothic" panose="020B0600070205080204" pitchFamily="50" charset="-128"/>
            </a:endParaRPr>
          </a:p>
          <a:p>
            <a:r>
              <a:rPr kumimoji="1" lang="ja-JP" altLang="en-US" sz="1000" dirty="0">
                <a:latin typeface="MS UI Gothic" panose="020B0600070205080204" pitchFamily="50" charset="-128"/>
                <a:ea typeface="MS UI Gothic" panose="020B0600070205080204" pitchFamily="50" charset="-128"/>
              </a:rPr>
              <a:t>写真をどんどん集めてオリジナルの猫</a:t>
            </a:r>
            <a:r>
              <a:rPr kumimoji="1" lang="en-US" altLang="ja-JP" sz="1000" dirty="0">
                <a:latin typeface="MS UI Gothic" panose="020B0600070205080204" pitchFamily="50" charset="-128"/>
                <a:ea typeface="MS UI Gothic" panose="020B0600070205080204" pitchFamily="50" charset="-128"/>
              </a:rPr>
              <a:t>MAP</a:t>
            </a:r>
            <a:r>
              <a:rPr kumimoji="1" lang="ja-JP" altLang="en-US" sz="1000" dirty="0">
                <a:latin typeface="MS UI Gothic" panose="020B0600070205080204" pitchFamily="50" charset="-128"/>
                <a:ea typeface="MS UI Gothic" panose="020B0600070205080204" pitchFamily="50" charset="-128"/>
              </a:rPr>
              <a:t>を作成</a:t>
            </a:r>
            <a:endParaRPr kumimoji="1" lang="en-US" altLang="ja-JP" sz="1000" dirty="0">
              <a:latin typeface="MS UI Gothic" panose="020B0600070205080204" pitchFamily="50" charset="-128"/>
              <a:ea typeface="MS UI Gothic" panose="020B0600070205080204" pitchFamily="50" charset="-128"/>
            </a:endParaRPr>
          </a:p>
          <a:p>
            <a:r>
              <a:rPr lang="ja-JP" altLang="en-US" sz="1000" dirty="0">
                <a:latin typeface="MS UI Gothic" panose="020B0600070205080204" pitchFamily="50" charset="-128"/>
                <a:ea typeface="MS UI Gothic" panose="020B0600070205080204" pitchFamily="50" charset="-128"/>
              </a:rPr>
              <a:t>コミュニティを形成し猫情報をシェアできる</a:t>
            </a:r>
            <a:endParaRPr kumimoji="1" lang="ja-JP" altLang="en-US" sz="1000" dirty="0">
              <a:latin typeface="MS UI Gothic" panose="020B0600070205080204" pitchFamily="50" charset="-128"/>
              <a:ea typeface="MS UI Gothic" panose="020B0600070205080204" pitchFamily="50" charset="-128"/>
            </a:endParaRPr>
          </a:p>
        </p:txBody>
      </p:sp>
      <p:pic>
        <p:nvPicPr>
          <p:cNvPr id="51" name="グラフィックス 50" descr="硬貨">
            <a:extLst>
              <a:ext uri="{FF2B5EF4-FFF2-40B4-BE49-F238E27FC236}">
                <a16:creationId xmlns:a16="http://schemas.microsoft.com/office/drawing/2014/main" id="{33A1AE6E-131D-9FE4-4D3B-DE22294027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10374" y="7892157"/>
            <a:ext cx="356544" cy="356544"/>
          </a:xfrm>
          <a:prstGeom prst="rect">
            <a:avLst/>
          </a:prstGeom>
        </p:spPr>
      </p:pic>
      <p:sp>
        <p:nvSpPr>
          <p:cNvPr id="52" name="テキスト ボックス 51">
            <a:extLst>
              <a:ext uri="{FF2B5EF4-FFF2-40B4-BE49-F238E27FC236}">
                <a16:creationId xmlns:a16="http://schemas.microsoft.com/office/drawing/2014/main" id="{BEA1B858-3915-6422-7F6C-D29FCFD6A439}"/>
              </a:ext>
            </a:extLst>
          </p:cNvPr>
          <p:cNvSpPr txBox="1"/>
          <p:nvPr/>
        </p:nvSpPr>
        <p:spPr>
          <a:xfrm>
            <a:off x="8013029" y="8257311"/>
            <a:ext cx="1202573" cy="400110"/>
          </a:xfrm>
          <a:prstGeom prst="rect">
            <a:avLst/>
          </a:prstGeom>
          <a:noFill/>
        </p:spPr>
        <p:txBody>
          <a:bodyPr wrap="none" rtlCol="0">
            <a:spAutoFit/>
          </a:bodyPr>
          <a:lstStyle/>
          <a:p>
            <a:r>
              <a:rPr kumimoji="1" lang="ja-JP" altLang="en-US" sz="1000" dirty="0">
                <a:latin typeface="MS UI Gothic" panose="020B0600070205080204" pitchFamily="50" charset="-128"/>
                <a:ea typeface="MS UI Gothic" panose="020B0600070205080204" pitchFamily="50" charset="-128"/>
              </a:rPr>
              <a:t>収益の一部を</a:t>
            </a:r>
            <a:endParaRPr kumimoji="1" lang="en-US" altLang="ja-JP" sz="1000" dirty="0">
              <a:latin typeface="MS UI Gothic" panose="020B0600070205080204" pitchFamily="50" charset="-128"/>
              <a:ea typeface="MS UI Gothic" panose="020B0600070205080204" pitchFamily="50" charset="-128"/>
            </a:endParaRPr>
          </a:p>
          <a:p>
            <a:r>
              <a:rPr kumimoji="1" lang="ja-JP" altLang="en-US" sz="1000" dirty="0">
                <a:latin typeface="MS UI Gothic" panose="020B0600070205080204" pitchFamily="50" charset="-128"/>
                <a:ea typeface="MS UI Gothic" panose="020B0600070205080204" pitchFamily="50" charset="-128"/>
              </a:rPr>
              <a:t>保護猫団体に</a:t>
            </a:r>
            <a:r>
              <a:rPr lang="ja-JP" altLang="en-US" sz="1000" dirty="0">
                <a:latin typeface="MS UI Gothic" panose="020B0600070205080204" pitchFamily="50" charset="-128"/>
                <a:ea typeface="MS UI Gothic" panose="020B0600070205080204" pitchFamily="50" charset="-128"/>
              </a:rPr>
              <a:t>寄付</a:t>
            </a:r>
            <a:endParaRPr kumimoji="1" lang="ja-JP" altLang="en-US" sz="1000" dirty="0">
              <a:latin typeface="MS UI Gothic" panose="020B0600070205080204" pitchFamily="50" charset="-128"/>
              <a:ea typeface="MS UI Gothic" panose="020B0600070205080204" pitchFamily="50" charset="-128"/>
            </a:endParaRPr>
          </a:p>
        </p:txBody>
      </p:sp>
      <p:pic>
        <p:nvPicPr>
          <p:cNvPr id="54" name="グラフィックス 53" descr="テント">
            <a:extLst>
              <a:ext uri="{FF2B5EF4-FFF2-40B4-BE49-F238E27FC236}">
                <a16:creationId xmlns:a16="http://schemas.microsoft.com/office/drawing/2014/main" id="{C9733CF6-5C27-0807-6251-7C282D60A95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583260" y="7532338"/>
            <a:ext cx="769294" cy="769294"/>
          </a:xfrm>
          <a:prstGeom prst="rect">
            <a:avLst/>
          </a:prstGeom>
        </p:spPr>
      </p:pic>
      <p:sp>
        <p:nvSpPr>
          <p:cNvPr id="55" name="テキスト ボックス 54">
            <a:extLst>
              <a:ext uri="{FF2B5EF4-FFF2-40B4-BE49-F238E27FC236}">
                <a16:creationId xmlns:a16="http://schemas.microsoft.com/office/drawing/2014/main" id="{D3806CAB-3F2D-2A3C-DF65-2C6FC806BA32}"/>
              </a:ext>
            </a:extLst>
          </p:cNvPr>
          <p:cNvSpPr txBox="1"/>
          <p:nvPr/>
        </p:nvSpPr>
        <p:spPr>
          <a:xfrm>
            <a:off x="185724" y="10076424"/>
            <a:ext cx="9510399" cy="1569660"/>
          </a:xfrm>
          <a:prstGeom prst="rect">
            <a:avLst/>
          </a:prstGeom>
          <a:noFill/>
        </p:spPr>
        <p:txBody>
          <a:bodyPr wrap="square" rtlCol="0">
            <a:spAutoFit/>
          </a:bodyPr>
          <a:lstStyle/>
          <a:p>
            <a:r>
              <a:rPr lang="ja-JP" altLang="en-US" sz="1800" dirty="0">
                <a:latin typeface="MS UI Gothic" panose="020B0600070205080204" pitchFamily="50" charset="-128"/>
                <a:ea typeface="MS UI Gothic" panose="020B0600070205080204" pitchFamily="50" charset="-128"/>
              </a:rPr>
              <a:t>猫好きはたくさんいるのに、殺処分は０にならない。</a:t>
            </a:r>
            <a:endParaRPr lang="en-US" altLang="ja-JP" sz="1800" dirty="0">
              <a:latin typeface="MS UI Gothic" panose="020B0600070205080204" pitchFamily="50" charset="-128"/>
              <a:ea typeface="MS UI Gothic" panose="020B0600070205080204" pitchFamily="50" charset="-128"/>
            </a:endParaRPr>
          </a:p>
          <a:p>
            <a:r>
              <a:rPr lang="ja-JP" altLang="en-US" sz="1800" dirty="0">
                <a:latin typeface="MS UI Gothic" panose="020B0600070205080204" pitchFamily="50" charset="-128"/>
                <a:ea typeface="MS UI Gothic" panose="020B0600070205080204" pitchFamily="50" charset="-128"/>
              </a:rPr>
              <a:t>このジレンマを解消したい。</a:t>
            </a:r>
            <a:endParaRPr lang="en-US" altLang="ja-JP" sz="1800" dirty="0">
              <a:latin typeface="MS UI Gothic" panose="020B0600070205080204" pitchFamily="50" charset="-128"/>
              <a:ea typeface="MS UI Gothic" panose="020B0600070205080204" pitchFamily="50" charset="-128"/>
            </a:endParaRPr>
          </a:p>
          <a:p>
            <a:r>
              <a:rPr lang="ja-JP" altLang="en-US" sz="1800" dirty="0">
                <a:latin typeface="MS UI Gothic" panose="020B0600070205080204" pitchFamily="50" charset="-128"/>
                <a:ea typeface="MS UI Gothic" panose="020B0600070205080204" pitchFamily="50" charset="-128"/>
              </a:rPr>
              <a:t>引き取って飼育できないけど、何か力になりたいと思う人が、</a:t>
            </a:r>
            <a:r>
              <a:rPr lang="ja-JP" altLang="en-US" sz="1800" b="1" dirty="0">
                <a:latin typeface="MS UI Gothic" panose="020B0600070205080204" pitchFamily="50" charset="-128"/>
                <a:ea typeface="MS UI Gothic" panose="020B0600070205080204" pitchFamily="50" charset="-128"/>
              </a:rPr>
              <a:t>もっと気軽に地域の猫ちゃんに課金できる仕組みをつくりたい</a:t>
            </a:r>
            <a:r>
              <a:rPr lang="ja-JP" altLang="en-US" sz="1800" dirty="0">
                <a:latin typeface="MS UI Gothic" panose="020B0600070205080204" pitchFamily="50" charset="-128"/>
                <a:ea typeface="MS UI Gothic" panose="020B0600070205080204" pitchFamily="50" charset="-128"/>
              </a:rPr>
              <a:t>。</a:t>
            </a:r>
            <a:endParaRPr lang="en-US" altLang="ja-JP" sz="18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捨てられたり飼育放棄され殺処分される猫は年間約</a:t>
            </a:r>
            <a:r>
              <a:rPr lang="en-US" altLang="ja-JP" sz="1200" dirty="0">
                <a:latin typeface="MS UI Gothic" panose="020B0600070205080204" pitchFamily="50" charset="-128"/>
                <a:ea typeface="MS UI Gothic" panose="020B0600070205080204" pitchFamily="50" charset="-128"/>
              </a:rPr>
              <a:t>9500</a:t>
            </a:r>
            <a:r>
              <a:rPr lang="ja-JP" altLang="en-US" sz="1200" dirty="0">
                <a:latin typeface="MS UI Gothic" panose="020B0600070205080204" pitchFamily="50" charset="-128"/>
                <a:ea typeface="MS UI Gothic" panose="020B0600070205080204" pitchFamily="50" charset="-128"/>
              </a:rPr>
              <a:t>匹（</a:t>
            </a:r>
            <a:r>
              <a:rPr lang="en-US" altLang="ja-JP" sz="1200" dirty="0">
                <a:latin typeface="MS UI Gothic" panose="020B0600070205080204" pitchFamily="50" charset="-128"/>
                <a:ea typeface="MS UI Gothic" panose="020B0600070205080204" pitchFamily="50" charset="-128"/>
              </a:rPr>
              <a:t>2022</a:t>
            </a:r>
            <a:r>
              <a:rPr lang="ja-JP" altLang="en-US" sz="1200" dirty="0">
                <a:latin typeface="MS UI Gothic" panose="020B0600070205080204" pitchFamily="50" charset="-128"/>
                <a:ea typeface="MS UI Gothic" panose="020B0600070205080204" pitchFamily="50" charset="-128"/>
              </a:rPr>
              <a:t>年度）。岡山県では保護団体が活発に活動されており、年々減少させていますが、それでも</a:t>
            </a:r>
            <a:r>
              <a:rPr lang="en-US" altLang="ja-JP" sz="1200" dirty="0">
                <a:latin typeface="MS UI Gothic" panose="020B0600070205080204" pitchFamily="50" charset="-128"/>
                <a:ea typeface="MS UI Gothic" panose="020B0600070205080204" pitchFamily="50" charset="-128"/>
              </a:rPr>
              <a:t>52</a:t>
            </a:r>
            <a:r>
              <a:rPr lang="ja-JP" altLang="en-US" sz="1200" dirty="0">
                <a:latin typeface="MS UI Gothic" panose="020B0600070205080204" pitchFamily="50" charset="-128"/>
                <a:ea typeface="MS UI Gothic" panose="020B0600070205080204" pitchFamily="50" charset="-128"/>
              </a:rPr>
              <a:t>匹（</a:t>
            </a:r>
            <a:r>
              <a:rPr lang="en-US" altLang="ja-JP" sz="1200" dirty="0">
                <a:latin typeface="MS UI Gothic" panose="020B0600070205080204" pitchFamily="50" charset="-128"/>
                <a:ea typeface="MS UI Gothic" panose="020B0600070205080204" pitchFamily="50" charset="-128"/>
              </a:rPr>
              <a:t>2023</a:t>
            </a:r>
            <a:r>
              <a:rPr lang="ja-JP" altLang="en-US" sz="1200" dirty="0">
                <a:latin typeface="MS UI Gothic" panose="020B0600070205080204" pitchFamily="50" charset="-128"/>
                <a:ea typeface="MS UI Gothic" panose="020B0600070205080204" pitchFamily="50" charset="-128"/>
              </a:rPr>
              <a:t>年度）は殺処分されています。</a:t>
            </a:r>
            <a:endParaRPr lang="en-US" altLang="ja-JP" sz="1200" dirty="0">
              <a:latin typeface="MS UI Gothic" panose="020B0600070205080204" pitchFamily="50" charset="-128"/>
              <a:ea typeface="MS UI Gothic" panose="020B0600070205080204" pitchFamily="50" charset="-128"/>
            </a:endParaRPr>
          </a:p>
        </p:txBody>
      </p:sp>
      <p:grpSp>
        <p:nvGrpSpPr>
          <p:cNvPr id="14" name="グループ化 13">
            <a:extLst>
              <a:ext uri="{FF2B5EF4-FFF2-40B4-BE49-F238E27FC236}">
                <a16:creationId xmlns:a16="http://schemas.microsoft.com/office/drawing/2014/main" id="{4A3FF00C-C70F-0460-9AE7-0AC3CDA94D2B}"/>
              </a:ext>
            </a:extLst>
          </p:cNvPr>
          <p:cNvGrpSpPr/>
          <p:nvPr/>
        </p:nvGrpSpPr>
        <p:grpSpPr>
          <a:xfrm>
            <a:off x="59745" y="743904"/>
            <a:ext cx="9788742" cy="1212340"/>
            <a:chOff x="59745" y="743904"/>
            <a:chExt cx="9788742" cy="1212340"/>
          </a:xfrm>
        </p:grpSpPr>
        <p:sp>
          <p:nvSpPr>
            <p:cNvPr id="15" name="Text Box 4">
              <a:extLst>
                <a:ext uri="{FF2B5EF4-FFF2-40B4-BE49-F238E27FC236}">
                  <a16:creationId xmlns:a16="http://schemas.microsoft.com/office/drawing/2014/main" id="{296383F4-EBC4-2971-CF4F-284D2C934798}"/>
                </a:ext>
              </a:extLst>
            </p:cNvPr>
            <p:cNvSpPr txBox="1">
              <a:spLocks noChangeArrowheads="1"/>
            </p:cNvSpPr>
            <p:nvPr/>
          </p:nvSpPr>
          <p:spPr bwMode="auto">
            <a:xfrm>
              <a:off x="59745" y="756254"/>
              <a:ext cx="4926592"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名前・所属（大学、学部、学科）</a:t>
              </a:r>
              <a:r>
                <a:rPr lang="en-US" altLang="ja-JP" sz="1000" dirty="0">
                  <a:latin typeface="MS UI Gothic" panose="020B0600070205080204" pitchFamily="50" charset="-128"/>
                  <a:ea typeface="MS UI Gothic" panose="020B0600070205080204" pitchFamily="50" charset="-128"/>
                </a:rPr>
                <a:t>]</a:t>
              </a:r>
              <a:r>
                <a:rPr lang="ja-JP" altLang="en-US" sz="1000" dirty="0">
                  <a:latin typeface="MS UI Gothic" panose="020B0600070205080204" pitchFamily="50" charset="-128"/>
                  <a:ea typeface="MS UI Gothic" panose="020B0600070205080204" pitchFamily="50" charset="-128"/>
                </a:rPr>
                <a:t> （チームリーダーを先頭に全員の名前をご記入ください）</a:t>
              </a:r>
            </a:p>
          </p:txBody>
        </p:sp>
        <p:sp>
          <p:nvSpPr>
            <p:cNvPr id="20" name="Text Box 4">
              <a:extLst>
                <a:ext uri="{FF2B5EF4-FFF2-40B4-BE49-F238E27FC236}">
                  <a16:creationId xmlns:a16="http://schemas.microsoft.com/office/drawing/2014/main" id="{5C53C3D0-1FEE-6822-E767-05C81E0EAE41}"/>
                </a:ext>
              </a:extLst>
            </p:cNvPr>
            <p:cNvSpPr txBox="1">
              <a:spLocks noChangeArrowheads="1"/>
            </p:cNvSpPr>
            <p:nvPr/>
          </p:nvSpPr>
          <p:spPr bwMode="auto">
            <a:xfrm>
              <a:off x="4954313" y="756184"/>
              <a:ext cx="4748548" cy="283154"/>
            </a:xfrm>
            <a:prstGeom prst="rect">
              <a:avLst/>
            </a:prstGeom>
            <a:noFill/>
            <a:ln w="9525">
              <a:noFill/>
              <a:miter lim="800000"/>
              <a:headEnd/>
              <a:tailEnd/>
            </a:ln>
          </p:spPr>
          <p:txBody>
            <a:bodyPr wrap="square" lIns="128016" tIns="64008" rIns="128016" bIns="64008">
              <a:spAutoFit/>
            </a:bodyPr>
            <a:lstStyle/>
            <a:p>
              <a:pPr defTabSz="1279525">
                <a:spcBef>
                  <a:spcPct val="50000"/>
                </a:spcBef>
              </a:pPr>
              <a:endParaRPr lang="ja-JP" altLang="en-US" sz="1000" dirty="0">
                <a:latin typeface="MS UI Gothic" panose="020B0600070205080204" pitchFamily="50" charset="-128"/>
                <a:ea typeface="MS UI Gothic" panose="020B0600070205080204" pitchFamily="50" charset="-128"/>
              </a:endParaRPr>
            </a:p>
          </p:txBody>
        </p:sp>
        <p:sp>
          <p:nvSpPr>
            <p:cNvPr id="21" name="Text Box 5">
              <a:extLst>
                <a:ext uri="{FF2B5EF4-FFF2-40B4-BE49-F238E27FC236}">
                  <a16:creationId xmlns:a16="http://schemas.microsoft.com/office/drawing/2014/main" id="{C47122B3-5BD5-862D-6AE6-180128822E40}"/>
                </a:ext>
              </a:extLst>
            </p:cNvPr>
            <p:cNvSpPr txBox="1">
              <a:spLocks noChangeArrowheads="1"/>
            </p:cNvSpPr>
            <p:nvPr/>
          </p:nvSpPr>
          <p:spPr bwMode="auto">
            <a:xfrm>
              <a:off x="96428" y="743904"/>
              <a:ext cx="9752059" cy="1212340"/>
            </a:xfrm>
            <a:prstGeom prst="rect">
              <a:avLst/>
            </a:prstGeom>
            <a:noFill/>
            <a:ln w="9525">
              <a:solidFill>
                <a:schemeClr val="tx1"/>
              </a:solidFill>
              <a:miter lim="800000"/>
              <a:headEnd/>
              <a:tailEnd/>
            </a:ln>
          </p:spPr>
          <p:txBody>
            <a:bodyPr lIns="128016" tIns="64008" rIns="128016" bIns="64008"/>
            <a:lstStyle/>
            <a:p>
              <a:pPr defTabSz="1279525">
                <a:spcBef>
                  <a:spcPct val="50000"/>
                </a:spcBef>
              </a:pPr>
              <a:endParaRPr lang="en-US" altLang="ja-JP" sz="1100" dirty="0">
                <a:latin typeface="MS UI Gothic" panose="020B0600070205080204" pitchFamily="50" charset="-128"/>
                <a:ea typeface="MS UI Gothic" panose="020B0600070205080204" pitchFamily="50" charset="-128"/>
              </a:endParaRPr>
            </a:p>
          </p:txBody>
        </p:sp>
      </p:grpSp>
      <p:sp>
        <p:nvSpPr>
          <p:cNvPr id="33" name="テキスト ボックス 32">
            <a:extLst>
              <a:ext uri="{FF2B5EF4-FFF2-40B4-BE49-F238E27FC236}">
                <a16:creationId xmlns:a16="http://schemas.microsoft.com/office/drawing/2014/main" id="{1001824F-F8B7-4003-6E84-13F3842E052B}"/>
              </a:ext>
            </a:extLst>
          </p:cNvPr>
          <p:cNvSpPr txBox="1"/>
          <p:nvPr/>
        </p:nvSpPr>
        <p:spPr>
          <a:xfrm>
            <a:off x="373377" y="9069074"/>
            <a:ext cx="3225563" cy="461665"/>
          </a:xfrm>
          <a:prstGeom prst="rect">
            <a:avLst/>
          </a:prstGeom>
          <a:noFill/>
        </p:spPr>
        <p:txBody>
          <a:bodyPr wrap="none" rtlCol="0">
            <a:spAutoFit/>
          </a:bodyPr>
          <a:lstStyle/>
          <a:p>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ネットの拾い画像は投稿できない仕組み、</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　他人の家や車の映り込みを防ぐ仕組みは要検討</a:t>
            </a:r>
            <a:endParaRPr kumimoji="1" lang="ja-JP" altLang="en-US" sz="1200" dirty="0">
              <a:latin typeface="MS UI Gothic" panose="020B0600070205080204" pitchFamily="50" charset="-128"/>
              <a:ea typeface="MS UI Gothic" panose="020B0600070205080204" pitchFamily="50" charset="-128"/>
            </a:endParaRPr>
          </a:p>
        </p:txBody>
      </p:sp>
      <p:sp>
        <p:nvSpPr>
          <p:cNvPr id="57" name="テキスト ボックス 56">
            <a:extLst>
              <a:ext uri="{FF2B5EF4-FFF2-40B4-BE49-F238E27FC236}">
                <a16:creationId xmlns:a16="http://schemas.microsoft.com/office/drawing/2014/main" id="{A00BE7FA-F1ED-4873-B4B4-C5779E580FF4}"/>
              </a:ext>
            </a:extLst>
          </p:cNvPr>
          <p:cNvSpPr txBox="1"/>
          <p:nvPr/>
        </p:nvSpPr>
        <p:spPr>
          <a:xfrm>
            <a:off x="127982" y="1076304"/>
            <a:ext cx="5208477" cy="738664"/>
          </a:xfrm>
          <a:prstGeom prst="rect">
            <a:avLst/>
          </a:prstGeom>
          <a:noFill/>
        </p:spPr>
        <p:txBody>
          <a:bodyPr wrap="none" rtlCol="0">
            <a:spAutoFit/>
          </a:bodyPr>
          <a:lstStyle/>
          <a:p>
            <a:r>
              <a:rPr lang="ja-JP" altLang="en-US" sz="1400" dirty="0">
                <a:latin typeface="MS UI Gothic" panose="020B0600070205080204" pitchFamily="50" charset="-128"/>
                <a:ea typeface="MS UI Gothic" panose="020B0600070205080204" pitchFamily="50" charset="-128"/>
              </a:rPr>
              <a:t>リーダー：岡山　桃子（岡山県立大学　ビジュアルデザイン学科　３年生）</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メンバー：〇〇</a:t>
            </a:r>
            <a:r>
              <a:rPr lang="ja-JP" altLang="en-US" sz="1400" dirty="0">
                <a:latin typeface="MS UI Gothic" panose="020B0600070205080204" pitchFamily="50" charset="-128"/>
                <a:ea typeface="MS UI Gothic" panose="020B0600070205080204" pitchFamily="50" charset="-128"/>
              </a:rPr>
              <a:t>　〇〇（岡山県立大学　情報システム工学科　２年生）</a:t>
            </a:r>
            <a:endParaRPr lang="en-US" altLang="ja-JP" sz="1400" dirty="0">
              <a:latin typeface="MS UI Gothic" panose="020B0600070205080204" pitchFamily="50" charset="-128"/>
              <a:ea typeface="MS UI Gothic" panose="020B0600070205080204" pitchFamily="50" charset="-128"/>
            </a:endParaRPr>
          </a:p>
          <a:p>
            <a:r>
              <a:rPr kumimoji="1" lang="ja-JP" altLang="en-US" sz="1400" dirty="0">
                <a:latin typeface="MS UI Gothic" panose="020B0600070205080204" pitchFamily="50" charset="-128"/>
                <a:ea typeface="MS UI Gothic" panose="020B0600070205080204" pitchFamily="50" charset="-128"/>
              </a:rPr>
              <a:t>　　　　　〇〇</a:t>
            </a:r>
            <a:r>
              <a:rPr lang="ja-JP" altLang="en-US" sz="1400" dirty="0">
                <a:latin typeface="MS UI Gothic" panose="020B0600070205080204" pitchFamily="50" charset="-128"/>
                <a:ea typeface="MS UI Gothic" panose="020B0600070205080204" pitchFamily="50" charset="-128"/>
              </a:rPr>
              <a:t>　〇〇（岡山大学　工学部１年生）</a:t>
            </a:r>
            <a:endParaRPr kumimoji="1" lang="ja-JP" altLang="en-US"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2785535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a:ln>
              <a:noFill/>
            </a:ln>
            <a:solidFill>
              <a:schemeClr val="tx1"/>
            </a:solidFill>
            <a:effectLst/>
            <a:latin typeface="Arial" pitchFamily="-112" charset="0"/>
            <a:ea typeface="ＭＳ Ｐゴシック" pitchFamily="50" charset="-128"/>
            <a:cs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1" lang="ja-JP" altLang="en-US" sz="2500" b="0" i="0" u="none" strike="noStrike" cap="none" normalizeH="0" baseline="0">
            <a:ln>
              <a:noFill/>
            </a:ln>
            <a:solidFill>
              <a:schemeClr val="tx1"/>
            </a:solidFill>
            <a:effectLst/>
            <a:latin typeface="Arial" pitchFamily="-112" charset="0"/>
            <a:ea typeface="ＭＳ Ｐゴシック" pitchFamily="50" charset="-128"/>
            <a:cs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2634</TotalTime>
  <Words>1540</Words>
  <Application>Microsoft Office PowerPoint</Application>
  <PresentationFormat>ユーザー設定</PresentationFormat>
  <Paragraphs>131</Paragraphs>
  <Slides>3</Slides>
  <Notes>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vt:i4>
      </vt:variant>
    </vt:vector>
  </HeadingPairs>
  <TitlesOfParts>
    <vt:vector size="6" baseType="lpstr">
      <vt:lpstr>MS UI Gothic</vt:lpstr>
      <vt:lpstr>Arial</vt:lpstr>
      <vt:lpstr>標準デザイン</vt:lpstr>
      <vt:lpstr>　テックガレージプロジェクト応募様式</vt:lpstr>
      <vt:lpstr>　テックガレージプロジェクト応募用紙（記入例）</vt:lpstr>
      <vt:lpstr>　テックガレージプロジェクト応募用紙（記入例）</vt:lpstr>
    </vt:vector>
  </TitlesOfParts>
  <Company>(株)博報堂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博報堂ＤＹグループ　AD-VENTURE　それ！Ａ３シート</dc:title>
  <dc:creator>(株)博報堂</dc:creator>
  <cp:lastModifiedBy>根木 薫</cp:lastModifiedBy>
  <cp:revision>221</cp:revision>
  <cp:lastPrinted>2022-10-14T03:57:16Z</cp:lastPrinted>
  <dcterms:created xsi:type="dcterms:W3CDTF">2010-07-26T07:07:34Z</dcterms:created>
  <dcterms:modified xsi:type="dcterms:W3CDTF">2025-07-17T00:46:11Z</dcterms:modified>
</cp:coreProperties>
</file>